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71" r:id="rId13"/>
    <p:sldId id="270" r:id="rId14"/>
    <p:sldId id="269" r:id="rId15"/>
    <p:sldId id="268" r:id="rId16"/>
    <p:sldId id="272" r:id="rId17"/>
    <p:sldId id="267"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6" r:id="rId31"/>
    <p:sldId id="287" r:id="rId3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703D5A5-73D1-4EF4-BF3B-057581919897}" type="slidenum">
              <a:rPr lang="he-IL" smtClean="0"/>
              <a:t>‹#›</a:t>
            </a:fld>
            <a:endParaRPr lang="he-I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703D5A5-73D1-4EF4-BF3B-057581919897}" type="slidenum">
              <a:rPr lang="he-IL" smtClean="0"/>
              <a:t>‹#›</a:t>
            </a:fld>
            <a:endParaRPr lang="he-I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703D5A5-73D1-4EF4-BF3B-057581919897}" type="slidenum">
              <a:rPr lang="he-IL" smtClean="0"/>
              <a:t>‹#›</a:t>
            </a:fld>
            <a:endParaRPr lang="he-I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703D5A5-73D1-4EF4-BF3B-057581919897}" type="slidenum">
              <a:rPr lang="he-IL" smtClean="0"/>
              <a:t>‹#›</a:t>
            </a:fld>
            <a:endParaRPr lang="he-I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7716F0C-4280-480D-8A26-B6FD83639834}" type="datetimeFigureOut">
              <a:rPr lang="he-IL" smtClean="0"/>
              <a:t>ד'/אדר/תשע"ח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703D5A5-73D1-4EF4-BF3B-057581919897}"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7716F0C-4280-480D-8A26-B6FD83639834}" type="datetimeFigureOut">
              <a:rPr lang="he-IL" smtClean="0"/>
              <a:t>ד'/אדר/תשע"ח</a:t>
            </a:fld>
            <a:endParaRPr lang="he-I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e-I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703D5A5-73D1-4EF4-BF3B-057581919897}" type="slidenum">
              <a:rPr lang="he-IL" smtClean="0"/>
              <a:t>‹#›</a:t>
            </a:fld>
            <a:endParaRPr lang="he-I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aaretz.co.il/misc/writers/1.641" TargetMode="External"/><Relationship Id="rId2" Type="http://schemas.openxmlformats.org/officeDocument/2006/relationships/hyperlink" Target="https://www.haaretz.co.il/misc/writers/1.681402" TargetMode="External"/><Relationship Id="rId1" Type="http://schemas.openxmlformats.org/officeDocument/2006/relationships/slideLayout" Target="../slideLayouts/slideLayout2.xml"/><Relationship Id="rId5" Type="http://schemas.openxmlformats.org/officeDocument/2006/relationships/hyperlink" Target="https://www.haaretz.co.il/misc/writers/1.1606340" TargetMode="External"/><Relationship Id="rId4" Type="http://schemas.openxmlformats.org/officeDocument/2006/relationships/hyperlink" Target="https://www.haaretz.co.il/misc/writers/1.2452575"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haaretz.co.il/misc/writers/1.190214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aaretz.co.il/news/politics/LIVE-1.58066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sraelhayom.co.il/article/53478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תקשורת ופוליטיקה בישראל</a:t>
            </a:r>
            <a:endParaRPr lang="he-IL" dirty="0"/>
          </a:p>
        </p:txBody>
      </p:sp>
      <p:sp>
        <p:nvSpPr>
          <p:cNvPr id="3" name="כותרת משנה 2"/>
          <p:cNvSpPr>
            <a:spLocks noGrp="1"/>
          </p:cNvSpPr>
          <p:nvPr>
            <p:ph type="subTitle" idx="1"/>
          </p:nvPr>
        </p:nvSpPr>
        <p:spPr>
          <a:xfrm>
            <a:off x="762000" y="4724400"/>
            <a:ext cx="6858000" cy="1224880"/>
          </a:xfrm>
        </p:spPr>
        <p:txBody>
          <a:bodyPr>
            <a:normAutofit fontScale="85000" lnSpcReduction="20000"/>
          </a:bodyPr>
          <a:lstStyle/>
          <a:p>
            <a:r>
              <a:rPr lang="he-IL" dirty="0" smtClean="0"/>
              <a:t>אשכול ידע באזרחות</a:t>
            </a:r>
          </a:p>
          <a:p>
            <a:r>
              <a:rPr lang="he-IL" dirty="0" smtClean="0"/>
              <a:t>הטקסט במצגת נלקח </a:t>
            </a:r>
          </a:p>
          <a:p>
            <a:r>
              <a:rPr lang="he-IL" dirty="0" smtClean="0"/>
              <a:t>מהספר להיות אזרחים בישראל (2016)</a:t>
            </a:r>
            <a:endParaRPr lang="he-IL" dirty="0"/>
          </a:p>
        </p:txBody>
      </p:sp>
    </p:spTree>
    <p:extLst>
      <p:ext uri="{BB962C8B-B14F-4D97-AF65-F5344CB8AC3E}">
        <p14:creationId xmlns:p14="http://schemas.microsoft.com/office/powerpoint/2010/main" val="317867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685800"/>
            <a:ext cx="7698432" cy="5407496"/>
          </a:xfrm>
        </p:spPr>
        <p:txBody>
          <a:bodyPr>
            <a:normAutofit fontScale="85000" lnSpcReduction="20000"/>
          </a:bodyPr>
          <a:lstStyle/>
          <a:p>
            <a:pPr>
              <a:lnSpc>
                <a:spcPct val="160000"/>
              </a:lnSpc>
            </a:pPr>
            <a:r>
              <a:rPr lang="he-IL" b="1" dirty="0"/>
              <a:t>. בידור </a:t>
            </a:r>
            <a:r>
              <a:rPr lang="he-IL" dirty="0"/>
              <a:t>- </a:t>
            </a:r>
            <a:r>
              <a:rPr lang="he-IL" dirty="0" smtClean="0"/>
              <a:t>תכניות </a:t>
            </a:r>
            <a:r>
              <a:rPr lang="he-IL" dirty="0"/>
              <a:t>בידור עשויות לשמש כלי להפגת מתחים, כמו </a:t>
            </a:r>
            <a:r>
              <a:rPr lang="he-IL" dirty="0" smtClean="0"/>
              <a:t>גם</a:t>
            </a:r>
            <a:r>
              <a:rPr lang="en-US" dirty="0" smtClean="0"/>
              <a:t> </a:t>
            </a:r>
            <a:r>
              <a:rPr lang="he-IL" dirty="0" smtClean="0"/>
              <a:t>לסאטירה </a:t>
            </a:r>
            <a:r>
              <a:rPr lang="he-IL" dirty="0"/>
              <a:t>המביעה ביקורת חברתית ומציעה קווי מחשבה </a:t>
            </a:r>
            <a:r>
              <a:rPr lang="he-IL" dirty="0" smtClean="0"/>
              <a:t>אלטרנטיביים.</a:t>
            </a:r>
            <a:r>
              <a:rPr lang="en-US" dirty="0" smtClean="0"/>
              <a:t> </a:t>
            </a:r>
            <a:r>
              <a:rPr lang="he-IL" dirty="0" smtClean="0"/>
              <a:t>מאידך</a:t>
            </a:r>
            <a:r>
              <a:rPr lang="he-IL" dirty="0"/>
              <a:t>, בידור עלול לשמש גם מכשיר להסחת דעתו של הציבור </a:t>
            </a:r>
            <a:r>
              <a:rPr lang="he-IL" dirty="0" smtClean="0"/>
              <a:t>מסוגיות</a:t>
            </a:r>
            <a:r>
              <a:rPr lang="en-US" dirty="0" smtClean="0"/>
              <a:t> </a:t>
            </a:r>
            <a:r>
              <a:rPr lang="he-IL" dirty="0" smtClean="0"/>
              <a:t>שנויות </a:t>
            </a:r>
            <a:r>
              <a:rPr lang="he-IL" dirty="0"/>
              <a:t>במחלוקת, מקשיים, מפעולות לא תקינות ומכישלונות, </a:t>
            </a:r>
            <a:r>
              <a:rPr lang="he-IL" dirty="0" smtClean="0"/>
              <a:t>ובכך</a:t>
            </a:r>
            <a:r>
              <a:rPr lang="en-US" dirty="0" smtClean="0"/>
              <a:t> </a:t>
            </a:r>
            <a:r>
              <a:rPr lang="he-IL" dirty="0" smtClean="0"/>
              <a:t>להחליש </a:t>
            </a:r>
            <a:r>
              <a:rPr lang="he-IL" dirty="0"/>
              <a:t>את ערנותם של האזרחים ואת יכולתם לפקח על השלטון.</a:t>
            </a:r>
          </a:p>
          <a:p>
            <a:pPr>
              <a:lnSpc>
                <a:spcPct val="160000"/>
              </a:lnSpc>
            </a:pPr>
            <a:r>
              <a:rPr lang="he-IL" b="1" dirty="0"/>
              <a:t>6. סוציאליזציה </a:t>
            </a:r>
            <a:r>
              <a:rPr lang="he-IL" b="1" dirty="0" smtClean="0"/>
              <a:t>(</a:t>
            </a:r>
            <a:r>
              <a:rPr lang="he-IL" b="1" dirty="0" err="1" smtClean="0"/>
              <a:t>חיברות</a:t>
            </a:r>
            <a:r>
              <a:rPr lang="he-IL" b="1" dirty="0" smtClean="0"/>
              <a:t>) </a:t>
            </a:r>
            <a:r>
              <a:rPr lang="he-IL" dirty="0"/>
              <a:t>- מתן ביטוי והפצה של סמלים וערכים </a:t>
            </a:r>
            <a:r>
              <a:rPr lang="he-IL" dirty="0" smtClean="0"/>
              <a:t>תרבותיים, לצורך </a:t>
            </a:r>
            <a:r>
              <a:rPr lang="he-IL" dirty="0"/>
              <a:t>יצירת הזדהות והמשכיות בחברה. למשל, על ידי ציון חגים </a:t>
            </a:r>
            <a:r>
              <a:rPr lang="he-IL" dirty="0" smtClean="0"/>
              <a:t>ומועדים ובאמצעות </a:t>
            </a:r>
            <a:r>
              <a:rPr lang="he-IL" dirty="0" err="1"/>
              <a:t>תוכניות</a:t>
            </a:r>
            <a:r>
              <a:rPr lang="he-IL" dirty="0"/>
              <a:t> העוסקות בחברה הישראלית, בהיסטוריה </a:t>
            </a:r>
            <a:r>
              <a:rPr lang="he-IL" dirty="0" smtClean="0"/>
              <a:t>שלה, בתרבותה ובערכיה.</a:t>
            </a:r>
            <a:r>
              <a:rPr lang="en-US" dirty="0" smtClean="0"/>
              <a:t> </a:t>
            </a:r>
            <a:r>
              <a:rPr lang="he-IL" dirty="0" smtClean="0"/>
              <a:t>קיים </a:t>
            </a:r>
            <a:r>
              <a:rPr lang="he-IL" dirty="0"/>
              <a:t>מתח מובנה בין פלורליזם לבין סוציאליזציה, משום </a:t>
            </a:r>
            <a:r>
              <a:rPr lang="he-IL" dirty="0" smtClean="0"/>
              <a:t> סוציאליזציה</a:t>
            </a:r>
            <a:r>
              <a:rPr lang="en-US" dirty="0" smtClean="0"/>
              <a:t> </a:t>
            </a:r>
            <a:r>
              <a:rPr lang="he-IL" dirty="0" smtClean="0"/>
              <a:t>עלולה </a:t>
            </a:r>
            <a:r>
              <a:rPr lang="he-IL" dirty="0"/>
              <a:t>לכרסם בפלורליזם ובעמדות של מיעוטים </a:t>
            </a:r>
            <a:r>
              <a:rPr lang="he-IL" dirty="0" smtClean="0"/>
              <a:t>(לאומיים</a:t>
            </a:r>
            <a:r>
              <a:rPr lang="he-IL" dirty="0"/>
              <a:t>, </a:t>
            </a:r>
            <a:r>
              <a:rPr lang="he-IL" dirty="0" smtClean="0"/>
              <a:t>דתיים) או</a:t>
            </a:r>
            <a:r>
              <a:rPr lang="en-US" dirty="0" smtClean="0"/>
              <a:t> </a:t>
            </a:r>
            <a:r>
              <a:rPr lang="he-IL" dirty="0" smtClean="0"/>
              <a:t>מגזרים </a:t>
            </a:r>
            <a:r>
              <a:rPr lang="he-IL" dirty="0"/>
              <a:t>שאינם מרכזיים, בשם ערכים משותפים של החברה. על </a:t>
            </a:r>
            <a:r>
              <a:rPr lang="he-IL" dirty="0" smtClean="0"/>
              <a:t>כן, לתקשורת </a:t>
            </a:r>
            <a:r>
              <a:rPr lang="he-IL" dirty="0"/>
              <a:t>יש תפקיד מורכב - הן כסוכנת </a:t>
            </a:r>
            <a:r>
              <a:rPr lang="he-IL" dirty="0" err="1"/>
              <a:t>חיברות</a:t>
            </a:r>
            <a:r>
              <a:rPr lang="he-IL" dirty="0"/>
              <a:t> והן ככלי ביטוי </a:t>
            </a:r>
            <a:r>
              <a:rPr lang="he-IL" dirty="0" smtClean="0"/>
              <a:t>למגוון תרבויות </a:t>
            </a:r>
            <a:r>
              <a:rPr lang="he-IL" dirty="0"/>
              <a:t>ותפיסות</a:t>
            </a:r>
          </a:p>
        </p:txBody>
      </p:sp>
    </p:spTree>
    <p:extLst>
      <p:ext uri="{BB962C8B-B14F-4D97-AF65-F5344CB8AC3E}">
        <p14:creationId xmlns:p14="http://schemas.microsoft.com/office/powerpoint/2010/main" val="131089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2000" y="5733256"/>
            <a:ext cx="7050360" cy="438944"/>
          </a:xfrm>
        </p:spPr>
        <p:txBody>
          <a:bodyPr>
            <a:noAutofit/>
          </a:bodyPr>
          <a:lstStyle/>
          <a:p>
            <a:r>
              <a:rPr lang="he-IL" sz="2400" b="1" dirty="0" smtClean="0"/>
              <a:t>מהו תפקיד התקשורת המתבטא בקטע זה?</a:t>
            </a:r>
            <a:endParaRPr lang="he-IL" sz="2400" b="1" dirty="0"/>
          </a:p>
        </p:txBody>
      </p:sp>
      <p:sp>
        <p:nvSpPr>
          <p:cNvPr id="3" name="מציין מיקום תוכן 2"/>
          <p:cNvSpPr>
            <a:spLocks noGrp="1"/>
          </p:cNvSpPr>
          <p:nvPr>
            <p:ph idx="1"/>
          </p:nvPr>
        </p:nvSpPr>
        <p:spPr>
          <a:xfrm>
            <a:off x="762000" y="685800"/>
            <a:ext cx="7554416" cy="4687416"/>
          </a:xfrm>
        </p:spPr>
        <p:txBody>
          <a:bodyPr>
            <a:normAutofit fontScale="77500" lnSpcReduction="20000"/>
          </a:bodyPr>
          <a:lstStyle/>
          <a:p>
            <a:r>
              <a:rPr lang="he-IL" b="1" dirty="0"/>
              <a:t>חילופי אש בצפון - עדכונים </a:t>
            </a:r>
            <a:r>
              <a:rPr lang="he-IL" b="1" dirty="0" smtClean="0"/>
              <a:t>שוטפים מטוס </a:t>
            </a:r>
            <a:r>
              <a:rPr lang="he-IL" b="1" dirty="0"/>
              <a:t>קרב הופל לאחר חדירת מל"ט איראני לשטח ישראל, הטייס נפצע קשה</a:t>
            </a:r>
          </a:p>
          <a:p>
            <a:r>
              <a:rPr lang="he-IL" b="1" dirty="0"/>
              <a:t>המטוס, שהפציץ את קרון שיגור המל"ט בסוריה, נפגע מאש נ"מ ■ הטייס והנווט נאלצו לנטוש בשטח ישראל ■ צה"ל תקף 12 מטרות, בהן איראניות ■ הבית הלבן: איראן פועלת להביא להסלמה באזור ■ הקבינט ידון הבוקר בהסלמה בגבול הצפון ■ המרכז הסורי לזכויות אדם: שישה אנשים נהרגו בתקיפות</a:t>
            </a:r>
          </a:p>
          <a:p>
            <a:r>
              <a:rPr lang="he-IL" dirty="0"/>
              <a:t>עדכון אחרון לפני שעה</a:t>
            </a:r>
          </a:p>
          <a:p>
            <a:r>
              <a:rPr lang="he-IL" b="1" dirty="0">
                <a:hlinkClick r:id="rId2"/>
              </a:rPr>
              <a:t>יניב </a:t>
            </a:r>
            <a:r>
              <a:rPr lang="he-IL" b="1" dirty="0" err="1" smtClean="0">
                <a:hlinkClick r:id="rId2"/>
              </a:rPr>
              <a:t>קובוביץ</a:t>
            </a:r>
            <a:r>
              <a:rPr lang="he-IL" b="1" dirty="0" smtClean="0"/>
              <a:t> </a:t>
            </a:r>
            <a:r>
              <a:rPr lang="he-IL" b="1" dirty="0" smtClean="0">
                <a:hlinkClick r:id="rId3"/>
              </a:rPr>
              <a:t>ג'קי חורי</a:t>
            </a:r>
            <a:r>
              <a:rPr lang="he-IL" b="1" dirty="0" smtClean="0"/>
              <a:t> </a:t>
            </a:r>
            <a:r>
              <a:rPr lang="he-IL" b="1" dirty="0" smtClean="0">
                <a:hlinkClick r:id="rId4"/>
              </a:rPr>
              <a:t>נעה שפיגל</a:t>
            </a:r>
            <a:r>
              <a:rPr lang="he-IL" b="1" dirty="0" smtClean="0"/>
              <a:t> </a:t>
            </a:r>
            <a:r>
              <a:rPr lang="he-IL" b="1" dirty="0" smtClean="0">
                <a:hlinkClick r:id="rId5"/>
              </a:rPr>
              <a:t>נעה </a:t>
            </a:r>
            <a:r>
              <a:rPr lang="he-IL" b="1" dirty="0">
                <a:hlinkClick r:id="rId5"/>
              </a:rPr>
              <a:t>לנדאו</a:t>
            </a:r>
            <a:endParaRPr lang="he-IL" dirty="0"/>
          </a:p>
          <a:p>
            <a:r>
              <a:rPr lang="he-IL" dirty="0" smtClean="0"/>
              <a:t>כוחות </a:t>
            </a:r>
            <a:r>
              <a:rPr lang="he-IL" dirty="0"/>
              <a:t>צה"ל בצפון רמת הגולן, </a:t>
            </a:r>
            <a:r>
              <a:rPr lang="he-IL" dirty="0" smtClean="0"/>
              <a:t>* </a:t>
            </a:r>
            <a:r>
              <a:rPr lang="he-IL" dirty="0"/>
              <a:t>מטוס קרב של צה״ל הופל אתמול לפנות בוקר (שבת) בשטח ישראל. הטייס והנווט נאלצו לנטוש את המטוס, הטייס נפצע קשה.</a:t>
            </a:r>
          </a:p>
          <a:p>
            <a:r>
              <a:rPr lang="he-IL" dirty="0"/>
              <a:t>* התקרית החלה ביירוט של מטוס ללא טייס איראני שחדר לשטח ישראל דרך ירדן. בתגובה לחדירת המל"ט, תקף חיל האוויר את קרון השיגור האיראני בסוריה, ובמהלך התקיפה נפגע אחד המטוסים מאש נ"מ סורית.</a:t>
            </a:r>
          </a:p>
          <a:p>
            <a:r>
              <a:rPr lang="he-IL" dirty="0"/>
              <a:t>* חילופי האש בצפון נמשכו בשעות הבוקר, צה"ל תקף 12 יעדים בסוריה, בהם יעדים איראניים. במקביל, נשמעו אזעקות בגליל וברמת הגולן.</a:t>
            </a:r>
          </a:p>
          <a:p>
            <a:r>
              <a:rPr lang="he-IL" dirty="0"/>
              <a:t>* ראש הממשלה בנימין נתניהו כינס דיון מיוחד עם שר הביטחון אביגדור ליברמן, הרמטכ"ל גדי </a:t>
            </a:r>
            <a:r>
              <a:rPr lang="he-IL" dirty="0" err="1"/>
              <a:t>איזנקוט</a:t>
            </a:r>
            <a:r>
              <a:rPr lang="he-IL" dirty="0"/>
              <a:t> ובכירי מערכת הביטחון.</a:t>
            </a:r>
          </a:p>
          <a:p>
            <a:endParaRPr lang="he-IL" dirty="0"/>
          </a:p>
        </p:txBody>
      </p:sp>
    </p:spTree>
    <p:extLst>
      <p:ext uri="{BB962C8B-B14F-4D97-AF65-F5344CB8AC3E}">
        <p14:creationId xmlns:p14="http://schemas.microsoft.com/office/powerpoint/2010/main" val="278584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476672"/>
            <a:ext cx="8130480" cy="5256584"/>
          </a:xfrm>
        </p:spPr>
        <p:txBody>
          <a:bodyPr>
            <a:normAutofit fontScale="85000" lnSpcReduction="20000"/>
          </a:bodyPr>
          <a:lstStyle/>
          <a:p>
            <a:r>
              <a:rPr lang="he-IL" b="1" dirty="0"/>
              <a:t>לברלין יש היסטוריה ארוכה של קומונות, אך בשונה מהמרדנות והבוהמייניות </a:t>
            </a:r>
            <a:r>
              <a:rPr lang="he-IL" b="1" dirty="0" err="1"/>
              <a:t>שאיפיינו</a:t>
            </a:r>
            <a:r>
              <a:rPr lang="he-IL" b="1" dirty="0"/>
              <a:t> אותן פעם, הקהילות השיתופיות של היום מעוניינות בעיקר לחלוק בנטל שכר הדירה והמצרכים ובעול גידול הילדים. אילו יתרונות וחסרונות יש לחיים המשותפים ואיך לעזאזל מסתדרים עם התור לשירותים?</a:t>
            </a:r>
          </a:p>
          <a:p>
            <a:r>
              <a:rPr lang="he-IL" dirty="0"/>
              <a:t>08.02.2018 12:01 עודכן ב: 12:06</a:t>
            </a:r>
            <a:r>
              <a:rPr lang="he-IL" b="1" dirty="0">
                <a:hlinkClick r:id="rId2"/>
              </a:rPr>
              <a:t>ליזה </a:t>
            </a:r>
            <a:r>
              <a:rPr lang="he-IL" b="1" dirty="0" err="1">
                <a:hlinkClick r:id="rId2"/>
              </a:rPr>
              <a:t>רוזובסקי</a:t>
            </a:r>
            <a:r>
              <a:rPr lang="he-IL" b="1" dirty="0" err="1"/>
              <a:t>ברלין</a:t>
            </a:r>
            <a:r>
              <a:rPr lang="he-IL" dirty="0"/>
              <a:t> צילום: מרלן </a:t>
            </a:r>
            <a:r>
              <a:rPr lang="he-IL" dirty="0" err="1"/>
              <a:t>גבריש</a:t>
            </a:r>
            <a:endParaRPr lang="he-IL" dirty="0"/>
          </a:p>
          <a:p>
            <a:r>
              <a:rPr lang="he-IL" dirty="0" err="1" smtClean="0"/>
              <a:t>כשהיינקה</a:t>
            </a:r>
            <a:r>
              <a:rPr lang="he-IL" dirty="0" smtClean="0"/>
              <a:t> </a:t>
            </a:r>
            <a:r>
              <a:rPr lang="he-IL" dirty="0" err="1"/>
              <a:t>קסטניה</a:t>
            </a:r>
            <a:r>
              <a:rPr lang="he-IL" dirty="0"/>
              <a:t> נכנסה להריון, היא </a:t>
            </a:r>
            <a:r>
              <a:rPr lang="he-IL" dirty="0" err="1"/>
              <a:t>היתה</a:t>
            </a:r>
            <a:r>
              <a:rPr lang="he-IL" dirty="0"/>
              <a:t> בת 37. היא מעולם לא רצתה ילדים והידיעה לא שימחה אותה כלל. כשקיבלה את הבשורה השעה </a:t>
            </a:r>
            <a:r>
              <a:rPr lang="he-IL" dirty="0" err="1"/>
              <a:t>היתה</a:t>
            </a:r>
            <a:r>
              <a:rPr lang="he-IL" dirty="0"/>
              <a:t> 10 בבוקר, והדבר הראשון שהיא עשתה היה לעלות על האופניים ולצאת לסיבוב בברלין בין מקומות העבודה של השותפות שלה לדירה. היא שאלה כל אחת מהן אם תהיה מוכנה לעזור לה במשימת </a:t>
            </a:r>
            <a:r>
              <a:rPr lang="he-IL" dirty="0" err="1"/>
              <a:t>האמהות</a:t>
            </a:r>
            <a:r>
              <a:rPr lang="he-IL" dirty="0"/>
              <a:t> שהתרגשה עליה לפתע. רק אחרי שקיבלה תשובות חיוביות התקשרה לאבי העובר, שחי בסנגל. לשניים ממילא לא </a:t>
            </a:r>
            <a:r>
              <a:rPr lang="he-IL" dirty="0" err="1"/>
              <a:t>היתה</a:t>
            </a:r>
            <a:r>
              <a:rPr lang="he-IL" dirty="0"/>
              <a:t> כוונה להפוך לבני זוג.</a:t>
            </a:r>
          </a:p>
          <a:p>
            <a:r>
              <a:rPr lang="he-IL" dirty="0"/>
              <a:t>"הדבר היחיד שידעתי הוא שלבד לא אעשה את זה", מספרת </a:t>
            </a:r>
            <a:r>
              <a:rPr lang="he-IL" dirty="0" err="1"/>
              <a:t>קסטניה</a:t>
            </a:r>
            <a:r>
              <a:rPr lang="he-IL" dirty="0"/>
              <a:t> כשהיא יושבת על כורסה נוחה בחדר צדדי ושקט בבית דירות ברחוב ברוּנן שטראסה 7 במרכז ברלין, אחד הבתים שמכונים כאן </a:t>
            </a:r>
            <a:r>
              <a:rPr lang="en-US" dirty="0" err="1"/>
              <a:t>Hausprojekt</a:t>
            </a:r>
            <a:r>
              <a:rPr lang="en-US" dirty="0"/>
              <a:t> — </a:t>
            </a:r>
            <a:r>
              <a:rPr lang="he-IL" dirty="0"/>
              <a:t>פרויקט של מגורים שיתופיים או קהילתיים.</a:t>
            </a:r>
          </a:p>
          <a:p>
            <a:r>
              <a:rPr lang="he-IL" dirty="0"/>
              <a:t>עשרות קהילות שיתופיות מפוזרות ברחבי ברלין. רובן חיות בבתים ישנים או בבניינים ששימשו בעבר כבתי חרושת או בתי חולים, הרדיקליות שבהן באתרי קרוואנים ללא חיבור לחשמל או למים זורמים, וברבות מהן יש ילדים. כשביקרתי באחד הפרויקטים והתחלתי לדמיין את האפשרות הזאת — לחיות במין דירת שותפים, שחולקים לא רק בהוצאות על מזון ומצרכים בסיסיים, אלא גם בנטל גידול הילדים, הרעיון, שצמח ונוסה ברחבי העולם עוד משנות ה–60, נראה לי מרתק. </a:t>
            </a:r>
          </a:p>
        </p:txBody>
      </p:sp>
      <p:sp>
        <p:nvSpPr>
          <p:cNvPr id="4" name="כותרת 1"/>
          <p:cNvSpPr>
            <a:spLocks noGrp="1"/>
          </p:cNvSpPr>
          <p:nvPr>
            <p:ph type="title"/>
          </p:nvPr>
        </p:nvSpPr>
        <p:spPr>
          <a:xfrm>
            <a:off x="762000" y="5733256"/>
            <a:ext cx="7050360" cy="438944"/>
          </a:xfrm>
        </p:spPr>
        <p:txBody>
          <a:bodyPr>
            <a:noAutofit/>
          </a:bodyPr>
          <a:lstStyle/>
          <a:p>
            <a:r>
              <a:rPr lang="he-IL" sz="2400" b="1" dirty="0" smtClean="0"/>
              <a:t>מהו תפקיד התקשורת המתבטא בקטע זה?</a:t>
            </a:r>
            <a:endParaRPr lang="he-IL" sz="2400" b="1" dirty="0"/>
          </a:p>
        </p:txBody>
      </p:sp>
    </p:spTree>
    <p:extLst>
      <p:ext uri="{BB962C8B-B14F-4D97-AF65-F5344CB8AC3E}">
        <p14:creationId xmlns:p14="http://schemas.microsoft.com/office/powerpoint/2010/main" val="1921808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2000" y="5517232"/>
            <a:ext cx="6834336" cy="654968"/>
          </a:xfrm>
        </p:spPr>
        <p:txBody>
          <a:bodyPr>
            <a:noAutofit/>
          </a:bodyPr>
          <a:lstStyle/>
          <a:p>
            <a:r>
              <a:rPr lang="he-IL" sz="2800" b="1" dirty="0"/>
              <a:t>מהו תפקיד התקשורת המתבטא בקטע זה?</a:t>
            </a:r>
            <a:endParaRPr lang="he-IL" sz="2800" dirty="0"/>
          </a:p>
        </p:txBody>
      </p:sp>
      <p:sp>
        <p:nvSpPr>
          <p:cNvPr id="3" name="מציין מיקום תוכן 2"/>
          <p:cNvSpPr>
            <a:spLocks noGrp="1"/>
          </p:cNvSpPr>
          <p:nvPr>
            <p:ph idx="1"/>
          </p:nvPr>
        </p:nvSpPr>
        <p:spPr>
          <a:xfrm>
            <a:off x="762000" y="685800"/>
            <a:ext cx="7626424" cy="4615408"/>
          </a:xfrm>
        </p:spPr>
        <p:txBody>
          <a:bodyPr>
            <a:normAutofit/>
          </a:bodyPr>
          <a:lstStyle/>
          <a:p>
            <a:r>
              <a:rPr lang="he-IL" b="1" dirty="0"/>
              <a:t>שר האוצר מתנהג כמו צרצר </a:t>
            </a:r>
            <a:r>
              <a:rPr lang="he-IL" b="1" dirty="0" smtClean="0"/>
              <a:t>09.02.2018 נחמיה </a:t>
            </a:r>
            <a:r>
              <a:rPr lang="he-IL" b="1" dirty="0" err="1"/>
              <a:t>שטרסלר</a:t>
            </a:r>
            <a:r>
              <a:rPr lang="he-IL" b="1" dirty="0"/>
              <a:t>  </a:t>
            </a:r>
            <a:endParaRPr lang="he-IL" b="1" dirty="0" smtClean="0"/>
          </a:p>
          <a:p>
            <a:endParaRPr lang="he-IL" dirty="0" smtClean="0"/>
          </a:p>
          <a:p>
            <a:r>
              <a:rPr lang="he-IL" dirty="0" smtClean="0"/>
              <a:t>גם </a:t>
            </a:r>
            <a:r>
              <a:rPr lang="he-IL" dirty="0"/>
              <a:t>בעבר היו לנו שרי אוצר צרצרים. הם חגגו בקיץ ולא הכינו שום צידה לחורף. הם </a:t>
            </a:r>
            <a:r>
              <a:rPr lang="he-IL" dirty="0" err="1"/>
              <a:t>זילזלו</a:t>
            </a:r>
            <a:r>
              <a:rPr lang="he-IL" dirty="0"/>
              <a:t> בנמלה החרוצה, והאמינו שהקיץ יימשך לעד. הם </a:t>
            </a:r>
            <a:r>
              <a:rPr lang="he-IL" dirty="0" err="1"/>
              <a:t>ביזבזו</a:t>
            </a:r>
            <a:r>
              <a:rPr lang="he-IL" dirty="0"/>
              <a:t> כספים, חילקו מתנות וחרגו מהתקציב, אלא שמולם ניצב אז נגיד בנק ישראל חזק, בעל תפישה כלכלית נכונה, שלא </a:t>
            </a:r>
            <a:r>
              <a:rPr lang="he-IL" dirty="0" err="1"/>
              <a:t>איפשר</a:t>
            </a:r>
            <a:r>
              <a:rPr lang="he-IL" dirty="0"/>
              <a:t> להם להשתולל יותר מדי. הוא היה מדבר על יציבות ואחריות, ואם היה צורך, מגייס לימינו את ראש הממשלה ואפילו את הממשל האמריקאי. זה היה המזל שלנו. כך נמנעו אסונות כלכליים כבדים.</a:t>
            </a:r>
          </a:p>
        </p:txBody>
      </p:sp>
    </p:spTree>
    <p:extLst>
      <p:ext uri="{BB962C8B-B14F-4D97-AF65-F5344CB8AC3E}">
        <p14:creationId xmlns:p14="http://schemas.microsoft.com/office/powerpoint/2010/main" val="2891003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471485" cy="432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97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2000" y="5661248"/>
            <a:ext cx="6906344" cy="510952"/>
          </a:xfrm>
        </p:spPr>
        <p:txBody>
          <a:bodyPr>
            <a:noAutofit/>
          </a:bodyPr>
          <a:lstStyle/>
          <a:p>
            <a:r>
              <a:rPr lang="he-IL" sz="2800" b="1" dirty="0"/>
              <a:t>מהו תפקיד התקשורת המתבטא בקטע זה?</a:t>
            </a:r>
            <a:endParaRPr lang="he-IL" sz="2800" dirty="0"/>
          </a:p>
        </p:txBody>
      </p:sp>
      <p:sp>
        <p:nvSpPr>
          <p:cNvPr id="3" name="מציין מיקום תוכן 2"/>
          <p:cNvSpPr>
            <a:spLocks noGrp="1"/>
          </p:cNvSpPr>
          <p:nvPr>
            <p:ph idx="1"/>
          </p:nvPr>
        </p:nvSpPr>
        <p:spPr>
          <a:xfrm>
            <a:off x="762000" y="548680"/>
            <a:ext cx="7698432" cy="5184576"/>
          </a:xfrm>
        </p:spPr>
        <p:txBody>
          <a:bodyPr>
            <a:normAutofit fontScale="85000" lnSpcReduction="20000"/>
          </a:bodyPr>
          <a:lstStyle/>
          <a:p>
            <a:r>
              <a:rPr lang="he-IL" b="1" dirty="0"/>
              <a:t>התרסקות מטוס הקרב סיפקה לסוריה ולאיראן תמונת ניצחון יקרה </a:t>
            </a:r>
            <a:r>
              <a:rPr lang="he-IL" b="1" dirty="0" smtClean="0"/>
              <a:t>מפז הצלחת </a:t>
            </a:r>
            <a:r>
              <a:rPr lang="he-IL" b="1" dirty="0"/>
              <a:t>תקיפות צה"ל בסוריה צולמה בשחור לבן, אך שברי המטוס </a:t>
            </a:r>
            <a:r>
              <a:rPr lang="he-IL" b="1" dirty="0" smtClean="0"/>
              <a:t>ישראלי </a:t>
            </a:r>
            <a:r>
              <a:rPr lang="he-IL" b="1" dirty="0"/>
              <a:t>צולמו היטב ■ לפוטין טוב מתח מתמיד המציב אותו בכל פעם מחדש כגורם שאין בלתו, ומעמדה של ארה"ב נותר לא ברור ■ בעבור נתניהו הצילומים הם תזכורת שתקלות בשדה הקרב יכולות להרוס קריירות של ראשי </a:t>
            </a:r>
            <a:r>
              <a:rPr lang="he-IL" b="1" dirty="0" smtClean="0"/>
              <a:t>ממשלה</a:t>
            </a:r>
            <a:r>
              <a:rPr lang="he-IL" dirty="0" smtClean="0"/>
              <a:t>.</a:t>
            </a:r>
          </a:p>
          <a:p>
            <a:r>
              <a:rPr lang="he-IL" dirty="0"/>
              <a:t>יעדי התקיפה של ישראל מוצנעים מאחורי מסך ברזל של דיקטטורה לא מפותחת כמו סוריה, בעוד ישראל משופעת בטכנולוגיה ופתוחה לסיקור טלוויזיוני. השידור הישיר והמתמשך מהשטח של אנשי חיל האוויר, לבושים בברדסים לבנים וחובשים מסכות גז, כשהם </a:t>
            </a:r>
            <a:r>
              <a:rPr lang="he-IL" dirty="0">
                <a:hlinkClick r:id="rId2"/>
              </a:rPr>
              <a:t>נוברים בשיירי המטוס כאנשי זק״א אחר פיגוע טרור</a:t>
            </a:r>
            <a:r>
              <a:rPr lang="he-IL" dirty="0"/>
              <a:t>, סיפק לסוריה ולאיראן תמונת ניצחון יקרה מפז. רק בחלוף כמה שעות התעשת צה״ל והורה על הרחקת המצלמות, אבל את ההקלטות לא ניתן כבר למחוק וגם לא את נזקן הרע, מבחינתה של ישראל</a:t>
            </a:r>
            <a:r>
              <a:rPr lang="he-IL" dirty="0" smtClean="0"/>
              <a:t>.</a:t>
            </a:r>
          </a:p>
          <a:p>
            <a:r>
              <a:rPr lang="he-IL" dirty="0"/>
              <a:t>חשיבותה של התמונה חורגת מעבר למאבק על דעת קהל ולניסיון של איראן וגרורותיה ליצור מראית עין של ניצחון. התעמולה, במקרה הזה, זולגת חזרה לשדה הקרב. מטוסי הקרב המשוכללים והקטלניים של ישראל מהווים את הביטוי העליון של עליונותה הצבאית. תמונת המטוס שהופל מאפשרת לראשי איראן וסוריה לגמד את ממדי הפגיעות שספגו. היא מרימה את </a:t>
            </a:r>
            <a:r>
              <a:rPr lang="he-IL" dirty="0" err="1"/>
              <a:t>המוראל</a:t>
            </a:r>
            <a:r>
              <a:rPr lang="he-IL" dirty="0"/>
              <a:t> בדמשק ונותנת סיבה למסיבה בביירות. בכך, היא פוגעת בהרתעה שישראל ביקשה לייצר באמצעות הפצצותיה המאסיביות מעבר לקווי האויב. היא מקטינה את הסיכוי שיום הקרב החריג שריתק אתמול את צה״ל והטיל צל על גבול הצפון יהיה האחרון, אפילו בתקופה הקרובה.</a:t>
            </a:r>
          </a:p>
        </p:txBody>
      </p:sp>
    </p:spTree>
    <p:extLst>
      <p:ext uri="{BB962C8B-B14F-4D97-AF65-F5344CB8AC3E}">
        <p14:creationId xmlns:p14="http://schemas.microsoft.com/office/powerpoint/2010/main" val="2417631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685800"/>
            <a:ext cx="7554416" cy="5191472"/>
          </a:xfrm>
        </p:spPr>
        <p:txBody>
          <a:bodyPr>
            <a:normAutofit fontScale="92500" lnSpcReduction="10000"/>
          </a:bodyPr>
          <a:lstStyle/>
          <a:p>
            <a:r>
              <a:rPr lang="he-IL" dirty="0"/>
              <a:t>חופש הפעולה מצטמצם: לא להיגרר - ליזום | </a:t>
            </a:r>
            <a:r>
              <a:rPr lang="he-IL" b="1" dirty="0"/>
              <a:t>ישראל </a:t>
            </a:r>
            <a:r>
              <a:rPr lang="he-IL" b="1" dirty="0" smtClean="0"/>
              <a:t>היום</a:t>
            </a:r>
          </a:p>
          <a:p>
            <a:r>
              <a:rPr lang="he-IL" dirty="0"/>
              <a:t>דבר הבולט לגבי </a:t>
            </a:r>
            <a:r>
              <a:rPr lang="he-IL" dirty="0">
                <a:hlinkClick r:id="rId2"/>
              </a:rPr>
              <a:t>האירועים אתמול בסוריה </a:t>
            </a:r>
            <a:r>
              <a:rPr lang="he-IL" dirty="0"/>
              <a:t>ובצפון הוא שהגורם היוזם של תחילת הפעילות הצבאית </a:t>
            </a:r>
            <a:r>
              <a:rPr lang="he-IL" dirty="0" err="1"/>
              <a:t>היתה</a:t>
            </a:r>
            <a:r>
              <a:rPr lang="he-IL" dirty="0"/>
              <a:t> איראן. </a:t>
            </a:r>
          </a:p>
          <a:p>
            <a:r>
              <a:rPr lang="he-IL" dirty="0" smtClean="0"/>
              <a:t>לפנות </a:t>
            </a:r>
            <a:r>
              <a:rPr lang="he-IL" dirty="0"/>
              <a:t>בוקר היא שיגרה מל"ט לכיוון ישראל. ישראל עקבה אחריו והחליטה לתת לו להגיע לנקודה שמתאימה לה כדי ליירט אותו, בשטחנו. אלא שקיימת אפשרות שישראל נכנסה למלכודת שתוכננה מראש. כתוצאה משיגור המל"ט, עלו מטוסים לאוויר והתרחש דבר חמור ביותר: מטוס </a:t>
            </a:r>
            <a:r>
              <a:rPr lang="en-US" dirty="0"/>
              <a:t>F-16 </a:t>
            </a:r>
            <a:r>
              <a:rPr lang="he-IL" dirty="0"/>
              <a:t>הופל בעומק שטחה של ישראל, מעל בקעת בית נטופה. לא היה דבר כזה בעבר. האם זה היה מארב מתוכנן? מומחים לנושאים אוויריים חושבים שזאת אפשרות סבירה. </a:t>
            </a:r>
          </a:p>
          <a:p>
            <a:r>
              <a:rPr lang="he-IL" dirty="0"/>
              <a:t>מעבר ליוזמה התוקפנית של האיראנים, לראשונה ישראל משלמת מחיר על הפעולות שלה בשטח סוריה למניעת העברת נשק לחיזבאללה ופגיעה בהתבססות האיראנית. ראינו שגם כאשר האיראנים יוזמים, וזה איננו סתם פגז מרגמה תועה, זה לא חייב להיגמר במלחמה. בתוך תחומי ישראל היו כמה נפילות של חלקי טילי נ"מ שנורו לעבר מטוסינו.</a:t>
            </a:r>
          </a:p>
          <a:p>
            <a:endParaRPr lang="he-IL" dirty="0"/>
          </a:p>
        </p:txBody>
      </p:sp>
      <p:sp>
        <p:nvSpPr>
          <p:cNvPr id="4" name="מלבן 3"/>
          <p:cNvSpPr/>
          <p:nvPr/>
        </p:nvSpPr>
        <p:spPr>
          <a:xfrm>
            <a:off x="2886282" y="5661248"/>
            <a:ext cx="5070094" cy="523220"/>
          </a:xfrm>
          <a:prstGeom prst="rect">
            <a:avLst/>
          </a:prstGeom>
        </p:spPr>
        <p:txBody>
          <a:bodyPr wrap="square">
            <a:spAutoFit/>
          </a:bodyPr>
          <a:lstStyle/>
          <a:p>
            <a:r>
              <a:rPr lang="he-IL" sz="2800" dirty="0"/>
              <a:t>מהו תפקיד התקשורת המתבטא בקטע זה</a:t>
            </a:r>
            <a:r>
              <a:rPr lang="he-IL" dirty="0"/>
              <a:t>?</a:t>
            </a:r>
          </a:p>
        </p:txBody>
      </p:sp>
    </p:spTree>
    <p:extLst>
      <p:ext uri="{BB962C8B-B14F-4D97-AF65-F5344CB8AC3E}">
        <p14:creationId xmlns:p14="http://schemas.microsoft.com/office/powerpoint/2010/main" val="5738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7624" y="404664"/>
            <a:ext cx="7050360" cy="582960"/>
          </a:xfrm>
        </p:spPr>
        <p:txBody>
          <a:bodyPr>
            <a:noAutofit/>
          </a:bodyPr>
          <a:lstStyle/>
          <a:p>
            <a:r>
              <a:rPr lang="he-IL" sz="3200" dirty="0" smtClean="0"/>
              <a:t>שתי תפיסות על תפקיד העיתונות</a:t>
            </a:r>
            <a:endParaRPr lang="he-IL" sz="3200" dirty="0"/>
          </a:p>
        </p:txBody>
      </p:sp>
      <p:sp>
        <p:nvSpPr>
          <p:cNvPr id="3" name="מציין מיקום תוכן 2"/>
          <p:cNvSpPr>
            <a:spLocks noGrp="1"/>
          </p:cNvSpPr>
          <p:nvPr>
            <p:ph idx="1"/>
          </p:nvPr>
        </p:nvSpPr>
        <p:spPr>
          <a:xfrm>
            <a:off x="683568" y="1340768"/>
            <a:ext cx="7632848" cy="4680520"/>
          </a:xfrm>
        </p:spPr>
        <p:txBody>
          <a:bodyPr/>
          <a:lstStyle/>
          <a:p>
            <a:r>
              <a:rPr lang="he-IL" b="1" dirty="0"/>
              <a:t>עיתונות מדווחת: </a:t>
            </a:r>
            <a:r>
              <a:rPr lang="he-IL" dirty="0"/>
              <a:t>לפי הגישה הזו, תפקיד העיתונאי הוא לדווח על הנעשה ולהציג את העובדות ללא נקיטת </a:t>
            </a:r>
            <a:r>
              <a:rPr lang="he-IL" dirty="0" smtClean="0"/>
              <a:t>עמדה, באופן </a:t>
            </a:r>
            <a:r>
              <a:rPr lang="he-IL" dirty="0"/>
              <a:t>אובייקטיבי ככל האפשר</a:t>
            </a:r>
            <a:r>
              <a:rPr lang="he-IL" dirty="0" smtClean="0"/>
              <a:t>.</a:t>
            </a:r>
          </a:p>
          <a:p>
            <a:endParaRPr lang="he-IL" dirty="0"/>
          </a:p>
          <a:p>
            <a:r>
              <a:rPr lang="he-IL" b="1" dirty="0"/>
              <a:t>עיתונות מעורבת: </a:t>
            </a:r>
            <a:r>
              <a:rPr lang="he-IL" dirty="0"/>
              <a:t>על פי גישה זו, העיתונאי מבטא לצד העובדות גם את עמדותיו ואת השקפת עולמו </a:t>
            </a:r>
            <a:r>
              <a:rPr lang="he-IL" dirty="0" smtClean="0"/>
              <a:t>הסובייקטיבית, והוא </a:t>
            </a:r>
            <a:r>
              <a:rPr lang="he-IL" dirty="0"/>
              <a:t>רשאי לקדם את האג'נדה </a:t>
            </a:r>
            <a:r>
              <a:rPr lang="he-IL" dirty="0" smtClean="0"/>
              <a:t>(סדר היום) </a:t>
            </a:r>
            <a:r>
              <a:rPr lang="he-IL" dirty="0"/>
              <a:t>שבה הוא תומך.</a:t>
            </a:r>
          </a:p>
        </p:txBody>
      </p:sp>
    </p:spTree>
    <p:extLst>
      <p:ext uri="{BB962C8B-B14F-4D97-AF65-F5344CB8AC3E}">
        <p14:creationId xmlns:p14="http://schemas.microsoft.com/office/powerpoint/2010/main" val="859916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692696"/>
            <a:ext cx="6762328" cy="438944"/>
          </a:xfrm>
        </p:spPr>
        <p:txBody>
          <a:bodyPr>
            <a:noAutofit/>
          </a:bodyPr>
          <a:lstStyle/>
          <a:p>
            <a:r>
              <a:rPr lang="he-IL" sz="4000" b="1" dirty="0"/>
              <a:t>עוצמתה של התקשורת</a:t>
            </a:r>
            <a:endParaRPr lang="he-IL" sz="4000" dirty="0"/>
          </a:p>
        </p:txBody>
      </p:sp>
      <p:sp>
        <p:nvSpPr>
          <p:cNvPr id="3" name="מציין מיקום תוכן 2"/>
          <p:cNvSpPr>
            <a:spLocks noGrp="1"/>
          </p:cNvSpPr>
          <p:nvPr>
            <p:ph idx="1"/>
          </p:nvPr>
        </p:nvSpPr>
        <p:spPr>
          <a:xfrm>
            <a:off x="827584" y="476672"/>
            <a:ext cx="7632848" cy="5256584"/>
          </a:xfrm>
        </p:spPr>
        <p:txBody>
          <a:bodyPr>
            <a:normAutofit/>
          </a:bodyPr>
          <a:lstStyle/>
          <a:p>
            <a:r>
              <a:rPr lang="he-IL" dirty="0"/>
              <a:t>•</a:t>
            </a:r>
            <a:r>
              <a:rPr lang="he-IL" b="1" dirty="0"/>
              <a:t>קובעת סדר יום: </a:t>
            </a:r>
            <a:r>
              <a:rPr lang="he-IL" dirty="0"/>
              <a:t>אמצעי התקשורת קובעים איזה מידע מגיע לציבור </a:t>
            </a:r>
            <a:r>
              <a:rPr lang="he-IL" dirty="0" smtClean="0"/>
              <a:t>ולעיתים גם </a:t>
            </a:r>
            <a:r>
              <a:rPr lang="he-IL" dirty="0"/>
              <a:t>את אופיו. בכך התקשורת בעצם מכוונת את הציבור </a:t>
            </a:r>
            <a:r>
              <a:rPr lang="he-IL" b="1" dirty="0"/>
              <a:t>על מה </a:t>
            </a:r>
            <a:r>
              <a:rPr lang="he-IL" b="1" dirty="0" smtClean="0"/>
              <a:t>לחשוב</a:t>
            </a:r>
            <a:r>
              <a:rPr lang="he-IL" dirty="0" smtClean="0"/>
              <a:t>, מעצבת </a:t>
            </a:r>
            <a:r>
              <a:rPr lang="he-IL" dirty="0"/>
              <a:t>את דעת הקהל וגם משפיעה על מקבלי ההחלטות</a:t>
            </a:r>
            <a:r>
              <a:rPr lang="he-IL" dirty="0" smtClean="0"/>
              <a:t>.</a:t>
            </a:r>
          </a:p>
          <a:p>
            <a:r>
              <a:rPr lang="he-IL" dirty="0" smtClean="0"/>
              <a:t> התקשורת קובעת</a:t>
            </a:r>
            <a:r>
              <a:rPr lang="he-IL" dirty="0"/>
              <a:t>, במידה מסוימת, מה יהיו הנושאים במערכות הבחירות </a:t>
            </a:r>
            <a:r>
              <a:rPr lang="he-IL" dirty="0" smtClean="0"/>
              <a:t>(למשל</a:t>
            </a:r>
            <a:r>
              <a:rPr lang="he-IL" dirty="0"/>
              <a:t>, </a:t>
            </a:r>
            <a:r>
              <a:rPr lang="he-IL" dirty="0" smtClean="0"/>
              <a:t>סדר יום </a:t>
            </a:r>
            <a:r>
              <a:rPr lang="he-IL" dirty="0"/>
              <a:t>חברתי או </a:t>
            </a:r>
            <a:r>
              <a:rPr lang="he-IL" dirty="0" smtClean="0"/>
              <a:t>ביטחוני), </a:t>
            </a:r>
            <a:r>
              <a:rPr lang="he-IL" dirty="0"/>
              <a:t>ועשויה להשפיע בכך על תוצאות </a:t>
            </a:r>
            <a:r>
              <a:rPr lang="he-IL" dirty="0" smtClean="0"/>
              <a:t>הבחירות.</a:t>
            </a:r>
            <a:endParaRPr lang="he-IL" dirty="0"/>
          </a:p>
          <a:p>
            <a:r>
              <a:rPr lang="he-IL" dirty="0" smtClean="0"/>
              <a:t>•</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54768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42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9632" y="476672"/>
            <a:ext cx="6762328" cy="798984"/>
          </a:xfrm>
        </p:spPr>
        <p:txBody>
          <a:bodyPr>
            <a:normAutofit fontScale="90000"/>
          </a:bodyPr>
          <a:lstStyle/>
          <a:p>
            <a:r>
              <a:rPr lang="he-IL" b="1" dirty="0"/>
              <a:t>מַבְנָה את המציאות:</a:t>
            </a:r>
            <a:endParaRPr lang="he-IL" dirty="0"/>
          </a:p>
        </p:txBody>
      </p:sp>
      <p:sp>
        <p:nvSpPr>
          <p:cNvPr id="3" name="מציין מיקום תוכן 2"/>
          <p:cNvSpPr>
            <a:spLocks noGrp="1"/>
          </p:cNvSpPr>
          <p:nvPr>
            <p:ph idx="1"/>
          </p:nvPr>
        </p:nvSpPr>
        <p:spPr>
          <a:xfrm>
            <a:off x="762000" y="685800"/>
            <a:ext cx="7543800" cy="5479504"/>
          </a:xfrm>
        </p:spPr>
        <p:txBody>
          <a:bodyPr/>
          <a:lstStyle/>
          <a:p>
            <a:r>
              <a:rPr lang="he-IL" b="1" dirty="0" smtClean="0"/>
              <a:t>התקשורת </a:t>
            </a:r>
            <a:r>
              <a:rPr lang="he-IL" b="1" dirty="0"/>
              <a:t>לא רק משקפת מציאות אלא מעצבת אותה, ולעיתים אף מעוותת אותה לצרכיה. מאחורי כל מקלדת או מיקרופון עומד אדם בעל דעות, עמדות ומחשבות. לבחירת </a:t>
            </a:r>
            <a:r>
              <a:rPr lang="he-IL" b="1" dirty="0" smtClean="0"/>
              <a:t>הנושא.</a:t>
            </a:r>
          </a:p>
          <a:p>
            <a:r>
              <a:rPr lang="he-IL" u="sng" dirty="0" smtClean="0"/>
              <a:t>ישראל היום</a:t>
            </a:r>
          </a:p>
          <a:p>
            <a:r>
              <a:rPr lang="he-IL" dirty="0" smtClean="0"/>
              <a:t>מסמך </a:t>
            </a:r>
            <a:r>
              <a:rPr lang="he-IL" dirty="0"/>
              <a:t>ההמלצות קיצוני ומחורר כמו גבינה </a:t>
            </a:r>
            <a:r>
              <a:rPr lang="he-IL" dirty="0" smtClean="0"/>
              <a:t>שוויצרית"</a:t>
            </a:r>
          </a:p>
          <a:p>
            <a:r>
              <a:rPr lang="he-IL" dirty="0" smtClean="0"/>
              <a:t>בבוקר </a:t>
            </a:r>
            <a:r>
              <a:rPr lang="he-IL" dirty="0"/>
              <a:t>לאחר הגשת המלצות המשטרה נגדו, נאם רה"מ בכנס השלטון המקומי וקק"ל • "לפיד דן עם </a:t>
            </a:r>
            <a:r>
              <a:rPr lang="he-IL" dirty="0" err="1"/>
              <a:t>מילצ'ן</a:t>
            </a:r>
            <a:r>
              <a:rPr lang="he-IL" dirty="0"/>
              <a:t> בענייניו כשר אוצר, אני הייתי נחקר על זה שבע </a:t>
            </a:r>
            <a:r>
              <a:rPr lang="he-IL" dirty="0" smtClean="0"/>
              <a:t>פעמים"</a:t>
            </a:r>
          </a:p>
          <a:p>
            <a:endParaRPr lang="he-IL" dirty="0"/>
          </a:p>
        </p:txBody>
      </p:sp>
    </p:spTree>
    <p:extLst>
      <p:ext uri="{BB962C8B-B14F-4D97-AF65-F5344CB8AC3E}">
        <p14:creationId xmlns:p14="http://schemas.microsoft.com/office/powerpoint/2010/main" val="121133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363272" cy="1570186"/>
          </a:xfrm>
        </p:spPr>
        <p:txBody>
          <a:bodyPr>
            <a:noAutofit/>
          </a:bodyPr>
          <a:lstStyle/>
          <a:p>
            <a:pPr algn="r"/>
            <a:r>
              <a:rPr lang="he-IL" sz="3200" dirty="0"/>
              <a:t>מהי חשיבותם של חופש </a:t>
            </a:r>
            <a:r>
              <a:rPr lang="he-IL" sz="3200" dirty="0" smtClean="0"/>
              <a:t>הביטוי,  </a:t>
            </a:r>
            <a:r>
              <a:rPr lang="he-IL" sz="3200" dirty="0"/>
              <a:t>זכות הציבור לדעת וחופש המידע </a:t>
            </a:r>
            <a:r>
              <a:rPr lang="he-IL" sz="3200" dirty="0" smtClean="0"/>
              <a:t>לקיומה של </a:t>
            </a:r>
            <a:r>
              <a:rPr lang="he-IL" sz="3200" dirty="0"/>
              <a:t>תקשורת חופשית?</a:t>
            </a:r>
          </a:p>
        </p:txBody>
      </p:sp>
      <p:sp>
        <p:nvSpPr>
          <p:cNvPr id="3" name="מציין מיקום תוכן 2"/>
          <p:cNvSpPr>
            <a:spLocks noGrp="1"/>
          </p:cNvSpPr>
          <p:nvPr>
            <p:ph idx="1"/>
          </p:nvPr>
        </p:nvSpPr>
        <p:spPr>
          <a:xfrm>
            <a:off x="611560" y="1916832"/>
            <a:ext cx="8424936" cy="4608512"/>
          </a:xfrm>
        </p:spPr>
        <p:txBody>
          <a:bodyPr>
            <a:noAutofit/>
          </a:bodyPr>
          <a:lstStyle/>
          <a:p>
            <a:pPr>
              <a:lnSpc>
                <a:spcPct val="150000"/>
              </a:lnSpc>
            </a:pPr>
            <a:r>
              <a:rPr lang="he-IL" sz="2400" b="1" u="sng" smtClean="0"/>
              <a:t>חופש </a:t>
            </a:r>
            <a:r>
              <a:rPr lang="he-IL" sz="2400" b="1" u="sng" dirty="0"/>
              <a:t>הביטוי </a:t>
            </a:r>
            <a:r>
              <a:rPr lang="he-IL" sz="2400" dirty="0"/>
              <a:t>היא אחת מזכויות האדם הבסיסיות והיסודיות. זכות זו </a:t>
            </a:r>
            <a:r>
              <a:rPr lang="he-IL" sz="2400" dirty="0" smtClean="0"/>
              <a:t>פירושה שלכל </a:t>
            </a:r>
            <a:r>
              <a:rPr lang="he-IL" sz="2400" dirty="0"/>
              <a:t>אדם יש הזכות להחזיק בדעות משלו ולבטא את עצמו בלי שיגבילו אותו וכן זכותו למסור מידע לכלי </a:t>
            </a:r>
            <a:r>
              <a:rPr lang="he-IL" sz="2400" dirty="0" smtClean="0"/>
              <a:t>התקשורת. הזכות </a:t>
            </a:r>
            <a:r>
              <a:rPr lang="he-IL" sz="2400" dirty="0"/>
              <a:t>לחופש הביטוי היא זכות רחבה וכוללת חירויות נוספות, </a:t>
            </a:r>
            <a:r>
              <a:rPr lang="he-IL" sz="2400" dirty="0" smtClean="0"/>
              <a:t>כגון:</a:t>
            </a:r>
          </a:p>
          <a:p>
            <a:pPr>
              <a:lnSpc>
                <a:spcPct val="150000"/>
              </a:lnSpc>
            </a:pPr>
            <a:r>
              <a:rPr lang="he-IL" sz="2400" u="sng" dirty="0" smtClean="0"/>
              <a:t>חופש העיתונות </a:t>
            </a:r>
          </a:p>
          <a:p>
            <a:pPr>
              <a:lnSpc>
                <a:spcPct val="150000"/>
              </a:lnSpc>
            </a:pPr>
            <a:r>
              <a:rPr lang="he-IL" sz="2400" u="sng" dirty="0" smtClean="0"/>
              <a:t>חופש </a:t>
            </a:r>
            <a:r>
              <a:rPr lang="he-IL" sz="2400" u="sng" dirty="0"/>
              <a:t>הביטוי בעיתונות </a:t>
            </a:r>
            <a:r>
              <a:rPr lang="he-IL" sz="2400" u="sng" dirty="0" smtClean="0"/>
              <a:t>הכתובה והאלקטרונית</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11910"/>
            <a:ext cx="2530971" cy="253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713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5" y="692696"/>
            <a:ext cx="356945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364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548680"/>
            <a:ext cx="8568952" cy="520080"/>
          </a:xfrm>
        </p:spPr>
        <p:txBody>
          <a:bodyPr>
            <a:noAutofit/>
          </a:bodyPr>
          <a:lstStyle/>
          <a:p>
            <a:pPr algn="ctr"/>
            <a:r>
              <a:rPr lang="he-IL" sz="2800" b="1" dirty="0"/>
              <a:t>מהי חשיבותה של תקשורת חופשית למשטר הדמוקרטי?</a:t>
            </a:r>
          </a:p>
        </p:txBody>
      </p:sp>
      <p:sp>
        <p:nvSpPr>
          <p:cNvPr id="3" name="מציין מיקום תוכן 2"/>
          <p:cNvSpPr>
            <a:spLocks noGrp="1"/>
          </p:cNvSpPr>
          <p:nvPr>
            <p:ph idx="1"/>
          </p:nvPr>
        </p:nvSpPr>
        <p:spPr>
          <a:xfrm>
            <a:off x="827584" y="1268760"/>
            <a:ext cx="7704856" cy="4894312"/>
          </a:xfrm>
        </p:spPr>
        <p:txBody>
          <a:bodyPr>
            <a:normAutofit fontScale="92500" lnSpcReduction="20000"/>
          </a:bodyPr>
          <a:lstStyle/>
          <a:p>
            <a:pPr>
              <a:lnSpc>
                <a:spcPct val="150000"/>
              </a:lnSpc>
            </a:pPr>
            <a:r>
              <a:rPr lang="he-IL" dirty="0"/>
              <a:t>במדינות שאינן דמוקרטיות, חששו של השלטון מפני פיקוח וביקורת מוביל לשליטה מוחלטת של המשטר </a:t>
            </a:r>
            <a:r>
              <a:rPr lang="he-IL" dirty="0" smtClean="0"/>
              <a:t>באמצעי התקשורת</a:t>
            </a:r>
            <a:r>
              <a:rPr lang="he-IL" dirty="0"/>
              <a:t>. מנגד, במדינות דמוקרטיות חופש הפעולה של התקשורת ואי-תלותה בשלטון נחשבים לאבני יסוד של </a:t>
            </a:r>
            <a:r>
              <a:rPr lang="he-IL" dirty="0" smtClean="0"/>
              <a:t>שיטת המשטר.</a:t>
            </a:r>
          </a:p>
          <a:p>
            <a:pPr>
              <a:lnSpc>
                <a:spcPct val="150000"/>
              </a:lnSpc>
            </a:pPr>
            <a:r>
              <a:rPr lang="he-IL" dirty="0" smtClean="0"/>
              <a:t>כלי </a:t>
            </a:r>
            <a:r>
              <a:rPr lang="he-IL" dirty="0"/>
              <a:t>התקשורת השונים הם אמצעים מרכזיים למימושם של זכויות ועקרונות יסוד בחברה דמוקרטית מודרנית, </a:t>
            </a:r>
            <a:r>
              <a:rPr lang="he-IL" dirty="0" smtClean="0"/>
              <a:t>ובהם:</a:t>
            </a:r>
            <a:endParaRPr lang="he-IL" dirty="0"/>
          </a:p>
          <a:p>
            <a:r>
              <a:rPr lang="he-IL" b="1" dirty="0"/>
              <a:t>חופש הביטוי</a:t>
            </a:r>
            <a:r>
              <a:rPr lang="he-IL" dirty="0"/>
              <a:t>, שמשמעותו החירות לשמוע ולהשמיע; </a:t>
            </a:r>
            <a:r>
              <a:rPr lang="he-IL" b="1" dirty="0"/>
              <a:t>ערך הפלורליזם</a:t>
            </a:r>
            <a:r>
              <a:rPr lang="he-IL" dirty="0"/>
              <a:t>, שנועד לחשוף ולהיחשף למגוון ערכים וגישות;</a:t>
            </a:r>
          </a:p>
          <a:p>
            <a:r>
              <a:rPr lang="he-IL" b="1" dirty="0"/>
              <a:t>זכות הציבור לדעת</a:t>
            </a:r>
            <a:r>
              <a:rPr lang="he-IL" dirty="0"/>
              <a:t>, המבוססת על כך שזרימה חופשית של מידע מהציבור ואליו מאפשרת לאזרחים להשתתף </a:t>
            </a:r>
            <a:r>
              <a:rPr lang="he-IL" dirty="0" smtClean="0"/>
              <a:t>בתהליך הפוליטי </a:t>
            </a:r>
            <a:r>
              <a:rPr lang="he-IL" dirty="0"/>
              <a:t>ולקבל החלטות מושכלות בבואם לבחור את נציגיהם לבית הנבחרים</a:t>
            </a:r>
            <a:r>
              <a:rPr lang="he-IL" dirty="0" smtClean="0"/>
              <a:t>;</a:t>
            </a:r>
          </a:p>
          <a:p>
            <a:r>
              <a:rPr lang="he-IL" dirty="0" smtClean="0"/>
              <a:t> </a:t>
            </a:r>
            <a:r>
              <a:rPr lang="he-IL" b="1" dirty="0"/>
              <a:t>פיקוח וביקורת על </a:t>
            </a:r>
            <a:r>
              <a:rPr lang="he-IL" b="1" dirty="0" smtClean="0"/>
              <a:t>השלטון</a:t>
            </a:r>
            <a:r>
              <a:rPr lang="he-IL" dirty="0"/>
              <a:t> </a:t>
            </a:r>
            <a:r>
              <a:rPr lang="he-IL" dirty="0" smtClean="0"/>
              <a:t>התקשורת כאמצעי פיקוח וביקורת עצמאי שאינו מוסדי/פורמלי </a:t>
            </a:r>
            <a:endParaRPr lang="he-IL" dirty="0"/>
          </a:p>
        </p:txBody>
      </p:sp>
    </p:spTree>
    <p:extLst>
      <p:ext uri="{BB962C8B-B14F-4D97-AF65-F5344CB8AC3E}">
        <p14:creationId xmlns:p14="http://schemas.microsoft.com/office/powerpoint/2010/main" val="3240189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476672"/>
            <a:ext cx="6978352" cy="510952"/>
          </a:xfrm>
        </p:spPr>
        <p:txBody>
          <a:bodyPr>
            <a:noAutofit/>
          </a:bodyPr>
          <a:lstStyle/>
          <a:p>
            <a:pPr algn="ctr"/>
            <a:r>
              <a:rPr lang="he-IL" sz="2800" dirty="0"/>
              <a:t>באיזו מידה התקשורת בישראל עצמאית?</a:t>
            </a:r>
          </a:p>
        </p:txBody>
      </p:sp>
      <p:sp>
        <p:nvSpPr>
          <p:cNvPr id="3" name="מציין מיקום תוכן 2"/>
          <p:cNvSpPr>
            <a:spLocks noGrp="1"/>
          </p:cNvSpPr>
          <p:nvPr>
            <p:ph idx="1"/>
          </p:nvPr>
        </p:nvSpPr>
        <p:spPr>
          <a:xfrm>
            <a:off x="683568" y="1268760"/>
            <a:ext cx="7632848" cy="4680520"/>
          </a:xfrm>
        </p:spPr>
        <p:txBody>
          <a:bodyPr/>
          <a:lstStyle/>
          <a:p>
            <a:r>
              <a:rPr lang="he-IL" dirty="0"/>
              <a:t>מה המגבלות שחלות עליה - וכיצד מתנהל המאבק על</a:t>
            </a:r>
          </a:p>
          <a:p>
            <a:r>
              <a:rPr lang="he-IL" dirty="0" smtClean="0"/>
              <a:t>עצמאותה.</a:t>
            </a:r>
            <a:endParaRPr lang="he-IL" dirty="0"/>
          </a:p>
          <a:p>
            <a:r>
              <a:rPr lang="he-IL" dirty="0"/>
              <a:t>אמצעים שונים מבטיחים את עצמאותה של התקשורת </a:t>
            </a:r>
            <a:r>
              <a:rPr lang="he-IL" dirty="0" smtClean="0"/>
              <a:t>בישראל, </a:t>
            </a:r>
            <a:r>
              <a:rPr lang="he-IL" dirty="0" err="1" smtClean="0"/>
              <a:t>ולצידם</a:t>
            </a:r>
            <a:r>
              <a:rPr lang="he-IL" dirty="0" smtClean="0"/>
              <a:t> </a:t>
            </a:r>
            <a:r>
              <a:rPr lang="he-IL" dirty="0"/>
              <a:t>קיימים אמצעים מגבילים, שנועדו להבטיח את </a:t>
            </a:r>
            <a:r>
              <a:rPr lang="he-IL" dirty="0" smtClean="0"/>
              <a:t>האינטרסים של </a:t>
            </a:r>
            <a:r>
              <a:rPr lang="he-IL" dirty="0"/>
              <a:t>המדינה ולהגן על חיי האזרחים וזכויותיהם</a:t>
            </a:r>
            <a:r>
              <a:rPr lang="he-IL" dirty="0" smtClean="0"/>
              <a:t>.</a:t>
            </a:r>
          </a:p>
          <a:p>
            <a:endParaRPr lang="he-IL" dirty="0"/>
          </a:p>
        </p:txBody>
      </p:sp>
    </p:spTree>
    <p:extLst>
      <p:ext uri="{BB962C8B-B14F-4D97-AF65-F5344CB8AC3E}">
        <p14:creationId xmlns:p14="http://schemas.microsoft.com/office/powerpoint/2010/main" val="3434711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7624" y="404664"/>
            <a:ext cx="6834336" cy="438944"/>
          </a:xfrm>
        </p:spPr>
        <p:txBody>
          <a:bodyPr>
            <a:normAutofit fontScale="90000"/>
          </a:bodyPr>
          <a:lstStyle/>
          <a:p>
            <a:pPr algn="ctr"/>
            <a:r>
              <a:rPr lang="he-IL" sz="2400" b="1" dirty="0"/>
              <a:t>חוקים, אמצעים </a:t>
            </a:r>
            <a:r>
              <a:rPr lang="he-IL" sz="2400" b="1" dirty="0" smtClean="0"/>
              <a:t>וגורמים </a:t>
            </a:r>
            <a:r>
              <a:rPr lang="he-IL" sz="2400" b="1" dirty="0"/>
              <a:t>ה מגבילים את התקשורת</a:t>
            </a:r>
            <a:endParaRPr lang="he-IL" sz="2400" dirty="0"/>
          </a:p>
        </p:txBody>
      </p:sp>
      <p:sp>
        <p:nvSpPr>
          <p:cNvPr id="3" name="מציין מיקום תוכן 2"/>
          <p:cNvSpPr>
            <a:spLocks noGrp="1"/>
          </p:cNvSpPr>
          <p:nvPr>
            <p:ph idx="1"/>
          </p:nvPr>
        </p:nvSpPr>
        <p:spPr>
          <a:xfrm>
            <a:off x="755576" y="1556792"/>
            <a:ext cx="7543800" cy="4536504"/>
          </a:xfrm>
        </p:spPr>
        <p:txBody>
          <a:bodyPr>
            <a:normAutofit lnSpcReduction="10000"/>
          </a:bodyPr>
          <a:lstStyle/>
          <a:p>
            <a:r>
              <a:rPr lang="he-IL" b="1" dirty="0"/>
              <a:t>•פקודת העיתונות: </a:t>
            </a:r>
            <a:r>
              <a:rPr lang="he-IL" dirty="0"/>
              <a:t>חוק מימי המנדט הבריטי שנשאר בתוקף אך כמעט </a:t>
            </a:r>
            <a:r>
              <a:rPr lang="he-IL" dirty="0" smtClean="0"/>
              <a:t>ולא מופעל</a:t>
            </a:r>
            <a:r>
              <a:rPr lang="he-IL" dirty="0"/>
              <a:t>, ולפיו אדם או ארגון המבקשים להקים ולהוציא לאור עיתון </a:t>
            </a:r>
            <a:r>
              <a:rPr lang="he-IL" dirty="0" smtClean="0"/>
              <a:t>זקוקים לאישור </a:t>
            </a:r>
            <a:r>
              <a:rPr lang="he-IL" dirty="0"/>
              <a:t>השלטונות. החוק מעניק לשר הפנים את הזכות להפסיק </a:t>
            </a:r>
            <a:r>
              <a:rPr lang="he-IL" dirty="0" smtClean="0"/>
              <a:t>פעילותו של </a:t>
            </a:r>
            <a:r>
              <a:rPr lang="he-IL" dirty="0"/>
              <a:t>עיתון או לאסור את הפצתו</a:t>
            </a:r>
            <a:r>
              <a:rPr lang="he-IL" dirty="0" smtClean="0"/>
              <a:t>.</a:t>
            </a:r>
          </a:p>
          <a:p>
            <a:pPr marL="0" indent="0">
              <a:buNone/>
            </a:pPr>
            <a:endParaRPr lang="he-IL" dirty="0"/>
          </a:p>
          <a:p>
            <a:r>
              <a:rPr lang="he-IL" b="1" dirty="0"/>
              <a:t>•חוק העונשין: </a:t>
            </a:r>
            <a:r>
              <a:rPr lang="he-IL" dirty="0"/>
              <a:t>קוצב חמש שנות מאסר למי שמפרסם פרסום שיש בו כדי</a:t>
            </a:r>
          </a:p>
          <a:p>
            <a:r>
              <a:rPr lang="he-IL" dirty="0"/>
              <a:t>להמריד או להסית</a:t>
            </a:r>
            <a:r>
              <a:rPr lang="he-IL" dirty="0" smtClean="0"/>
              <a:t>.</a:t>
            </a:r>
          </a:p>
          <a:p>
            <a:endParaRPr lang="he-IL" dirty="0"/>
          </a:p>
          <a:p>
            <a:r>
              <a:rPr lang="he-IL" b="1" dirty="0"/>
              <a:t>•צו איסור פרסום: </a:t>
            </a:r>
            <a:r>
              <a:rPr lang="he-IL" dirty="0"/>
              <a:t>החוק אוסר על התקשורת לפרסם שמו של חשוד </a:t>
            </a:r>
            <a:r>
              <a:rPr lang="he-IL" dirty="0" smtClean="0"/>
              <a:t>בטרם חלפו </a:t>
            </a:r>
            <a:r>
              <a:rPr lang="he-IL" dirty="0"/>
              <a:t>48 שעות מפתיחת חקירה נגדו, כדי לאפשר לחשוד לבקש </a:t>
            </a:r>
            <a:r>
              <a:rPr lang="he-IL" dirty="0" smtClean="0"/>
              <a:t>מבית המשפט </a:t>
            </a:r>
            <a:r>
              <a:rPr lang="he-IL" dirty="0"/>
              <a:t>לאסור את פרסום שמו. </a:t>
            </a:r>
            <a:endParaRPr lang="he-IL" dirty="0" smtClean="0"/>
          </a:p>
          <a:p>
            <a:endParaRPr lang="he-IL" dirty="0" smtClean="0"/>
          </a:p>
          <a:p>
            <a:endParaRPr lang="he-IL" dirty="0"/>
          </a:p>
        </p:txBody>
      </p:sp>
    </p:spTree>
    <p:extLst>
      <p:ext uri="{BB962C8B-B14F-4D97-AF65-F5344CB8AC3E}">
        <p14:creationId xmlns:p14="http://schemas.microsoft.com/office/powerpoint/2010/main" val="2764396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685800"/>
            <a:ext cx="7554416" cy="5263480"/>
          </a:xfrm>
        </p:spPr>
        <p:txBody>
          <a:bodyPr>
            <a:normAutofit/>
          </a:bodyPr>
          <a:lstStyle/>
          <a:p>
            <a:r>
              <a:rPr lang="he-IL" b="1" dirty="0"/>
              <a:t>•חוק </a:t>
            </a:r>
            <a:r>
              <a:rPr lang="he-IL" b="1" dirty="0" smtClean="0"/>
              <a:t>הבחירות (דרכי תעמולה)</a:t>
            </a:r>
            <a:r>
              <a:rPr lang="he-IL" dirty="0" smtClean="0"/>
              <a:t> </a:t>
            </a:r>
            <a:r>
              <a:rPr lang="he-IL" dirty="0"/>
              <a:t>: אוסר על כלי התקשורת לאפשר למתמודדים לנצל את השידור הציבורי, שאינו </a:t>
            </a:r>
            <a:r>
              <a:rPr lang="he-IL" dirty="0" smtClean="0"/>
              <a:t>מיועד לתעמולה</a:t>
            </a:r>
            <a:r>
              <a:rPr lang="he-IL" dirty="0"/>
              <a:t>, כדי לעשות פרסום לעצמם או למפלגתם בשלושת השבועות האחרונים לפני בחירות. </a:t>
            </a:r>
            <a:endParaRPr lang="he-IL" dirty="0" smtClean="0"/>
          </a:p>
          <a:p>
            <a:pPr marL="0" indent="0">
              <a:buNone/>
            </a:pPr>
            <a:r>
              <a:rPr lang="he-IL" b="1" dirty="0" smtClean="0"/>
              <a:t>•</a:t>
            </a:r>
            <a:r>
              <a:rPr lang="he-IL" b="1" dirty="0"/>
              <a:t>הצנזורה הצבאית: </a:t>
            </a:r>
            <a:r>
              <a:rPr lang="he-IL" dirty="0"/>
              <a:t>יחידה השייכת לאגף המודיעין בצה"ל, שתפקידה לפקח על ידיעות ביטחוניות </a:t>
            </a:r>
            <a:r>
              <a:rPr lang="he-IL" dirty="0" smtClean="0"/>
              <a:t>שעומדות להתפרסם</a:t>
            </a:r>
            <a:r>
              <a:rPr lang="he-IL" dirty="0"/>
              <a:t>, ולאסור את פרסומן והפצתן במקרה הצורך. </a:t>
            </a:r>
            <a:endParaRPr lang="he-IL" dirty="0" smtClean="0"/>
          </a:p>
          <a:p>
            <a:pPr marL="0" indent="0">
              <a:buNone/>
            </a:pPr>
            <a:endParaRPr lang="he-IL" dirty="0"/>
          </a:p>
        </p:txBody>
      </p:sp>
    </p:spTree>
    <p:extLst>
      <p:ext uri="{BB962C8B-B14F-4D97-AF65-F5344CB8AC3E}">
        <p14:creationId xmlns:p14="http://schemas.microsoft.com/office/powerpoint/2010/main" val="1935256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685800"/>
            <a:ext cx="7698432" cy="5191472"/>
          </a:xfrm>
        </p:spPr>
        <p:txBody>
          <a:bodyPr>
            <a:normAutofit fontScale="92500" lnSpcReduction="10000"/>
          </a:bodyPr>
          <a:lstStyle/>
          <a:p>
            <a:r>
              <a:rPr lang="he-IL" dirty="0" smtClean="0"/>
              <a:t>••</a:t>
            </a:r>
            <a:r>
              <a:rPr lang="he-IL" b="1" dirty="0"/>
              <a:t>בעלות פרטית על כלי תקשורת: </a:t>
            </a:r>
            <a:r>
              <a:rPr lang="he-IL" dirty="0"/>
              <a:t>רוב אמצעי תקשורת נמצאים בבעלות פרטית של אילי הון, שמבקשים לא </a:t>
            </a:r>
            <a:r>
              <a:rPr lang="he-IL" dirty="0" smtClean="0"/>
              <a:t>פעם לקדם </a:t>
            </a:r>
            <a:r>
              <a:rPr lang="he-IL" dirty="0"/>
              <a:t>באמצעותם אינטרסים אחרים שלהם, ערכים והשקפות פוליטיות. הדבר מתבטא בהטלת צנזורה פנימית </a:t>
            </a:r>
            <a:r>
              <a:rPr lang="he-IL" dirty="0" smtClean="0"/>
              <a:t>על הנושאים </a:t>
            </a:r>
            <a:r>
              <a:rPr lang="he-IL" dirty="0"/>
              <a:t>שיקבלו מקום, בפרסום מידע חלקי או </a:t>
            </a:r>
            <a:r>
              <a:rPr lang="he-IL" dirty="0" smtClean="0"/>
              <a:t>במניפולציה </a:t>
            </a:r>
            <a:r>
              <a:rPr lang="he-IL" dirty="0"/>
              <a:t>של המידע באופן מוטה, למרות </a:t>
            </a:r>
            <a:r>
              <a:rPr lang="he-IL" dirty="0" smtClean="0"/>
              <a:t>שהוא מוצג </a:t>
            </a:r>
            <a:r>
              <a:rPr lang="he-IL" dirty="0"/>
              <a:t>כאובייקטיבי.</a:t>
            </a:r>
          </a:p>
          <a:p>
            <a:r>
              <a:rPr lang="he-IL" dirty="0"/>
              <a:t>•</a:t>
            </a:r>
            <a:r>
              <a:rPr lang="he-IL" b="1" dirty="0"/>
              <a:t>עמדות פוליטיות של עורכי כלי תקשורת: </a:t>
            </a:r>
            <a:r>
              <a:rPr lang="he-IL" dirty="0"/>
              <a:t>עורכי כלי תקשורת </a:t>
            </a:r>
            <a:r>
              <a:rPr lang="he-IL" dirty="0" smtClean="0"/>
              <a:t>ובעלי תפקידים </a:t>
            </a:r>
            <a:r>
              <a:rPr lang="he-IL" dirty="0"/>
              <a:t>אחרים בכלי תקשורת מבצעים לעתים מניפולציות דומות </a:t>
            </a:r>
            <a:r>
              <a:rPr lang="he-IL" dirty="0" smtClean="0"/>
              <a:t>לאלו שניתן </a:t>
            </a:r>
            <a:r>
              <a:rPr lang="he-IL" dirty="0"/>
              <a:t>לפגוש אצל בעלים של כלי תקשורת. במקרה זה ההטיה היא </a:t>
            </a:r>
            <a:r>
              <a:rPr lang="he-IL" dirty="0" smtClean="0"/>
              <a:t>לטובת עמדתם </a:t>
            </a:r>
            <a:r>
              <a:rPr lang="he-IL" dirty="0"/>
              <a:t>האידיאולוגית של העורכים והשדרים </a:t>
            </a:r>
            <a:endParaRPr lang="he-IL" dirty="0" smtClean="0"/>
          </a:p>
          <a:p>
            <a:r>
              <a:rPr lang="he-IL" b="1" dirty="0" smtClean="0"/>
              <a:t>•</a:t>
            </a:r>
            <a:r>
              <a:rPr lang="he-IL" b="1" dirty="0"/>
              <a:t>לחצים פוליטיים: </a:t>
            </a:r>
            <a:r>
              <a:rPr lang="he-IL" dirty="0"/>
              <a:t>גורמים פוליטיים מנסים להשפיע על כלי </a:t>
            </a:r>
            <a:r>
              <a:rPr lang="he-IL" dirty="0" smtClean="0"/>
              <a:t>התקשורת בדרכים </a:t>
            </a:r>
            <a:r>
              <a:rPr lang="he-IL" dirty="0"/>
              <a:t>גלויות וסמויות, כדי שיספקו מידע ופרשנות המקדמים את </a:t>
            </a:r>
            <a:r>
              <a:rPr lang="he-IL" dirty="0" smtClean="0"/>
              <a:t>התוכניות והאינטרסים </a:t>
            </a:r>
            <a:r>
              <a:rPr lang="he-IL" dirty="0"/>
              <a:t>שלהם, או כדי שיבלמו מידע ופרשנות בכיוון ההפוך.</a:t>
            </a:r>
          </a:p>
          <a:p>
            <a:pPr marL="0" indent="0">
              <a:buNone/>
            </a:pPr>
            <a:r>
              <a:rPr lang="he-IL" b="1" dirty="0"/>
              <a:t>אתיקה עיתונאית: </a:t>
            </a:r>
            <a:r>
              <a:rPr lang="he-IL" dirty="0"/>
              <a:t>"מועצת העיתונות", בה חברים נציגי ציבור עצמאיים לצד נציגים של כל כלי התקשורת, היא שקובעת את כללי האתיקה. בית הדין לאתיקה של המועצה דן בתלונות על חריגות מכללי האתיקה, וכבר חייב לא פעם כלי תקשורת ועיתונאים לפרסם התנצלויות, לאחר שנמצא כי הפרו את כללי האתיקה. </a:t>
            </a:r>
          </a:p>
          <a:p>
            <a:pPr marL="0" indent="0">
              <a:buNone/>
            </a:pPr>
            <a:endParaRPr lang="he-IL" dirty="0"/>
          </a:p>
        </p:txBody>
      </p:sp>
    </p:spTree>
    <p:extLst>
      <p:ext uri="{BB962C8B-B14F-4D97-AF65-F5344CB8AC3E}">
        <p14:creationId xmlns:p14="http://schemas.microsoft.com/office/powerpoint/2010/main" val="3754511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251356" cy="429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484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620688"/>
            <a:ext cx="6912768" cy="504056"/>
          </a:xfrm>
        </p:spPr>
        <p:txBody>
          <a:bodyPr>
            <a:noAutofit/>
          </a:bodyPr>
          <a:lstStyle/>
          <a:p>
            <a:pPr algn="ctr"/>
            <a:r>
              <a:rPr lang="he-IL" sz="2400" b="1" dirty="0"/>
              <a:t>אמצעים המאפשרים את </a:t>
            </a:r>
            <a:r>
              <a:rPr lang="he-IL" sz="2400" b="1" dirty="0" smtClean="0"/>
              <a:t>עצמאותה </a:t>
            </a:r>
            <a:r>
              <a:rPr lang="he-IL" sz="2400" b="1" dirty="0"/>
              <a:t>של התקשורת</a:t>
            </a:r>
            <a:endParaRPr lang="he-IL" sz="2400" dirty="0"/>
          </a:p>
        </p:txBody>
      </p:sp>
      <p:sp>
        <p:nvSpPr>
          <p:cNvPr id="3" name="מציין מיקום תוכן 2"/>
          <p:cNvSpPr>
            <a:spLocks noGrp="1"/>
          </p:cNvSpPr>
          <p:nvPr>
            <p:ph idx="1"/>
          </p:nvPr>
        </p:nvSpPr>
        <p:spPr>
          <a:xfrm>
            <a:off x="683568" y="1124744"/>
            <a:ext cx="7776864" cy="5110336"/>
          </a:xfrm>
        </p:spPr>
        <p:txBody>
          <a:bodyPr>
            <a:normAutofit fontScale="85000" lnSpcReduction="10000"/>
          </a:bodyPr>
          <a:lstStyle/>
          <a:p>
            <a:r>
              <a:rPr lang="he-IL" dirty="0"/>
              <a:t>•</a:t>
            </a:r>
            <a:r>
              <a:rPr lang="he-IL" b="1" dirty="0"/>
              <a:t>החוק נגד בעלות צולבת: </a:t>
            </a:r>
            <a:r>
              <a:rPr lang="he-IL" dirty="0"/>
              <a:t>נועד לצמצם את השפעות ה"צנזורה של </a:t>
            </a:r>
            <a:r>
              <a:rPr lang="he-IL" dirty="0" smtClean="0"/>
              <a:t>הבעלים" על </a:t>
            </a:r>
            <a:r>
              <a:rPr lang="he-IL" dirty="0"/>
              <a:t>המידע המתפרסם בכלי התקשורת. לשם כך הוגבלה בשנת </a:t>
            </a:r>
            <a:r>
              <a:rPr lang="he-IL" dirty="0" smtClean="0"/>
              <a:t>2000 בחקיקה </a:t>
            </a:r>
            <a:r>
              <a:rPr lang="he-IL" dirty="0"/>
              <a:t>האפשרות לריכוזיות, על ידי איסור "בעלות צולבת". כלומר, </a:t>
            </a:r>
            <a:r>
              <a:rPr lang="he-IL" dirty="0" smtClean="0"/>
              <a:t>מניעת האפשרות </a:t>
            </a:r>
            <a:r>
              <a:rPr lang="he-IL" dirty="0"/>
              <a:t>שאותו אדם יהיה בעליו של עיתון וגם של תחנת שידור ברדיו </a:t>
            </a:r>
            <a:r>
              <a:rPr lang="he-IL" dirty="0" smtClean="0"/>
              <a:t>או בטלוויזיה</a:t>
            </a:r>
            <a:r>
              <a:rPr lang="he-IL" dirty="0"/>
              <a:t>, ישלוט על מקורות מידע רבים, ויימנע גיוון.</a:t>
            </a:r>
          </a:p>
          <a:p>
            <a:r>
              <a:rPr lang="he-IL" b="1" dirty="0"/>
              <a:t>•ריבוי כלי תקשורת: </a:t>
            </a:r>
            <a:r>
              <a:rPr lang="he-IL" dirty="0"/>
              <a:t>מלבד השידור הציבורי, פועלים בישראל גורמי </a:t>
            </a:r>
            <a:r>
              <a:rPr lang="he-IL" dirty="0" smtClean="0"/>
              <a:t>תקשורת נוספים: תחנות רדיו, שידורי ערוצי </a:t>
            </a:r>
            <a:r>
              <a:rPr lang="he-IL" dirty="0" err="1" smtClean="0"/>
              <a:t>הטלויזיה</a:t>
            </a:r>
            <a:r>
              <a:rPr lang="he-IL" dirty="0" smtClean="0"/>
              <a:t> המסחרית ועוד.</a:t>
            </a:r>
            <a:endParaRPr lang="he-IL" dirty="0"/>
          </a:p>
          <a:p>
            <a:r>
              <a:rPr lang="he-IL" b="1" dirty="0"/>
              <a:t>•תקשורת גלובלית: </a:t>
            </a:r>
            <a:r>
              <a:rPr lang="he-IL" dirty="0"/>
              <a:t>הציבור חשוף כיום לשפע של מידע, ממקורות </a:t>
            </a:r>
            <a:r>
              <a:rPr lang="he-IL" dirty="0" smtClean="0"/>
              <a:t>רבים ומגוונים</a:t>
            </a:r>
            <a:r>
              <a:rPr lang="he-IL" dirty="0"/>
              <a:t>. כתוצאה מכך, אי-אפשר לבלום לאורך זמן מידע. חשוב לזכור, </a:t>
            </a:r>
            <a:r>
              <a:rPr lang="he-IL" dirty="0" smtClean="0"/>
              <a:t>כי המידע </a:t>
            </a:r>
            <a:r>
              <a:rPr lang="he-IL" dirty="0"/>
              <a:t>המופץ באינטרנט ובכלי התקשורת בעולם לא תמיד כפוף </a:t>
            </a:r>
            <a:r>
              <a:rPr lang="he-IL" dirty="0" smtClean="0"/>
              <a:t>לחוקי צנזורה</a:t>
            </a:r>
            <a:r>
              <a:rPr lang="he-IL" dirty="0"/>
              <a:t>. כתוצאה מכך, גם בנושאים הקשורים בביטחון המדינה </a:t>
            </a:r>
            <a:r>
              <a:rPr lang="he-IL" dirty="0" smtClean="0"/>
              <a:t>מתפרסם חדשות </a:t>
            </a:r>
            <a:r>
              <a:rPr lang="he-IL" dirty="0"/>
              <a:t>לבקרים מידע המתבסס על "מקורות זרים", בלי שנדרש </a:t>
            </a:r>
            <a:r>
              <a:rPr lang="he-IL" dirty="0" smtClean="0"/>
              <a:t>אישור מהצנזורה </a:t>
            </a:r>
            <a:r>
              <a:rPr lang="he-IL" dirty="0"/>
              <a:t>הצבאית.</a:t>
            </a:r>
            <a:endParaRPr lang="he-IL" b="1" dirty="0" smtClean="0"/>
          </a:p>
          <a:p>
            <a:r>
              <a:rPr lang="he-IL" b="1" dirty="0" smtClean="0"/>
              <a:t>חוק </a:t>
            </a:r>
            <a:r>
              <a:rPr lang="he-IL" b="1" dirty="0"/>
              <a:t>השידור </a:t>
            </a:r>
            <a:r>
              <a:rPr lang="he-IL" b="1" dirty="0" smtClean="0"/>
              <a:t>הציבורי:</a:t>
            </a:r>
            <a:r>
              <a:rPr lang="he-IL" dirty="0" smtClean="0"/>
              <a:t> החוק מעניק </a:t>
            </a:r>
            <a:r>
              <a:rPr lang="he-IL" dirty="0"/>
              <a:t>עצמאות </a:t>
            </a:r>
            <a:r>
              <a:rPr lang="he-IL" dirty="0" smtClean="0"/>
              <a:t>לתאגיד השידור </a:t>
            </a:r>
            <a:r>
              <a:rPr lang="he-IL" dirty="0"/>
              <a:t>הציבורי </a:t>
            </a:r>
            <a:r>
              <a:rPr lang="he-IL" dirty="0" smtClean="0"/>
              <a:t>המנכ"ל </a:t>
            </a:r>
            <a:r>
              <a:rPr lang="he-IL" dirty="0"/>
              <a:t>מתמנה </a:t>
            </a:r>
            <a:r>
              <a:rPr lang="he-IL" dirty="0" smtClean="0"/>
              <a:t>על ידי </a:t>
            </a:r>
            <a:r>
              <a:rPr lang="he-IL" dirty="0"/>
              <a:t>מועצת התאגיד ולא על ידי השר, והמועצה נבחרת </a:t>
            </a:r>
            <a:r>
              <a:rPr lang="he-IL" dirty="0" smtClean="0"/>
              <a:t>בידי ועדת איתור.</a:t>
            </a:r>
            <a:r>
              <a:rPr lang="he-IL" dirty="0"/>
              <a:t> המועצה תכלול 12 חברים, ובהם לפחות שש נשים </a:t>
            </a:r>
            <a:r>
              <a:rPr lang="he-IL" dirty="0" smtClean="0"/>
              <a:t>ולפחות אזרח </a:t>
            </a:r>
            <a:r>
              <a:rPr lang="he-IL" dirty="0"/>
              <a:t>אחד מהמגזר הערבי, הדרוזי או הצ'רקסי. לא </a:t>
            </a:r>
            <a:r>
              <a:rPr lang="he-IL" dirty="0" smtClean="0"/>
              <a:t>ימונה לחבר </a:t>
            </a:r>
            <a:r>
              <a:rPr lang="he-IL" dirty="0"/>
              <a:t>המועצה מי שעסק בפעילות פוליטית בחמש השנים </a:t>
            </a:r>
            <a:r>
              <a:rPr lang="he-IL" dirty="0" smtClean="0"/>
              <a:t>שקדמו למועמדותו</a:t>
            </a:r>
            <a:r>
              <a:rPr lang="he-IL" dirty="0"/>
              <a:t>, או שהוא בעל זיקה לשר משרי הממשלה.</a:t>
            </a:r>
          </a:p>
        </p:txBody>
      </p:sp>
    </p:spTree>
    <p:extLst>
      <p:ext uri="{BB962C8B-B14F-4D97-AF65-F5344CB8AC3E}">
        <p14:creationId xmlns:p14="http://schemas.microsoft.com/office/powerpoint/2010/main" val="1072584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685800"/>
            <a:ext cx="7410400" cy="4903440"/>
          </a:xfrm>
        </p:spPr>
        <p:txBody>
          <a:bodyPr>
            <a:normAutofit/>
          </a:bodyPr>
          <a:lstStyle/>
          <a:p>
            <a:r>
              <a:rPr lang="he-IL" b="1" dirty="0"/>
              <a:t>•מעורבות בית המשפט: </a:t>
            </a:r>
            <a:r>
              <a:rPr lang="he-IL" dirty="0"/>
              <a:t>פסיקות בג"ץ </a:t>
            </a:r>
            <a:r>
              <a:rPr lang="he-IL" dirty="0" smtClean="0"/>
              <a:t>במספר פרשיות (קול העם בשנות החמישים ועובדה של אילנה דיין) ממחישות </a:t>
            </a:r>
            <a:r>
              <a:rPr lang="he-IL" dirty="0"/>
              <a:t>את </a:t>
            </a:r>
            <a:r>
              <a:rPr lang="he-IL" dirty="0" smtClean="0"/>
              <a:t>ההגנה שמעניק </a:t>
            </a:r>
            <a:r>
              <a:rPr lang="he-IL" dirty="0"/>
              <a:t>בית המשפט העליון לחופש הביטוי ולחופש העיתונות. </a:t>
            </a:r>
            <a:r>
              <a:rPr lang="he-IL" dirty="0" smtClean="0"/>
              <a:t>פסיקות שהביאו </a:t>
            </a:r>
            <a:r>
              <a:rPr lang="he-IL" dirty="0"/>
              <a:t>לעיצובו של חופש עיתונות רחב בישראל.</a:t>
            </a:r>
          </a:p>
          <a:p>
            <a:r>
              <a:rPr lang="he-IL" dirty="0"/>
              <a:t>•</a:t>
            </a:r>
            <a:r>
              <a:rPr lang="he-IL" b="1" dirty="0"/>
              <a:t>חיסיון עיתונאי: </a:t>
            </a:r>
            <a:r>
              <a:rPr lang="he-IL" dirty="0"/>
              <a:t>עיתונאי רשאי שלא לחשוף </a:t>
            </a:r>
            <a:r>
              <a:rPr lang="he-IL" dirty="0" smtClean="0"/>
              <a:t>את מקורותיו</a:t>
            </a:r>
            <a:r>
              <a:rPr lang="he-IL" dirty="0"/>
              <a:t>, כדי ש"מקורות", כלומר אנשים </a:t>
            </a:r>
            <a:r>
              <a:rPr lang="he-IL" dirty="0" smtClean="0"/>
              <a:t>שיש בידם </a:t>
            </a:r>
            <a:r>
              <a:rPr lang="he-IL" dirty="0"/>
              <a:t>מידע בעל חשיבות ציבורית, לא </a:t>
            </a:r>
            <a:r>
              <a:rPr lang="he-IL" dirty="0" smtClean="0"/>
              <a:t>יחששו למסור </a:t>
            </a:r>
            <a:r>
              <a:rPr lang="he-IL" dirty="0"/>
              <a:t>אותו לעיתונאים. החיסיון העיתונאי </a:t>
            </a:r>
            <a:r>
              <a:rPr lang="he-IL" dirty="0" smtClean="0"/>
              <a:t>אינו מוחלט</a:t>
            </a:r>
            <a:r>
              <a:rPr lang="he-IL" dirty="0"/>
              <a:t>, ובית המשפט רשאי להסירו.</a:t>
            </a:r>
          </a:p>
        </p:txBody>
      </p:sp>
    </p:spTree>
    <p:extLst>
      <p:ext uri="{BB962C8B-B14F-4D97-AF65-F5344CB8AC3E}">
        <p14:creationId xmlns:p14="http://schemas.microsoft.com/office/powerpoint/2010/main" val="3118277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5263620" cy="389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58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332656"/>
            <a:ext cx="8219256" cy="794352"/>
          </a:xfrm>
        </p:spPr>
        <p:txBody>
          <a:bodyPr>
            <a:normAutofit fontScale="90000"/>
          </a:bodyPr>
          <a:lstStyle/>
          <a:p>
            <a:r>
              <a:rPr lang="he-IL" dirty="0" smtClean="0"/>
              <a:t>חופש המידע וזכות הציבור לדעת</a:t>
            </a:r>
            <a:endParaRPr lang="he-IL" dirty="0"/>
          </a:p>
        </p:txBody>
      </p:sp>
      <p:sp>
        <p:nvSpPr>
          <p:cNvPr id="3" name="מציין מיקום תוכן 2"/>
          <p:cNvSpPr>
            <a:spLocks noGrp="1"/>
          </p:cNvSpPr>
          <p:nvPr>
            <p:ph idx="1"/>
          </p:nvPr>
        </p:nvSpPr>
        <p:spPr>
          <a:xfrm>
            <a:off x="457200" y="1196752"/>
            <a:ext cx="8363272" cy="5112568"/>
          </a:xfrm>
        </p:spPr>
        <p:txBody>
          <a:bodyPr>
            <a:normAutofit/>
          </a:bodyPr>
          <a:lstStyle/>
          <a:p>
            <a:pPr>
              <a:lnSpc>
                <a:spcPct val="170000"/>
              </a:lnSpc>
            </a:pPr>
            <a:r>
              <a:rPr lang="he-IL" sz="2000" dirty="0" smtClean="0"/>
              <a:t>מן הזכות לחופש הביטוי נגזרת גם </a:t>
            </a:r>
            <a:r>
              <a:rPr lang="he-IL" sz="2000" b="1" dirty="0" smtClean="0"/>
              <a:t>זכות </a:t>
            </a:r>
            <a:r>
              <a:rPr lang="he-IL" sz="2000" b="1" u="sng" dirty="0" smtClean="0"/>
              <a:t>הציבור לדעת</a:t>
            </a:r>
            <a:r>
              <a:rPr lang="he-IL" sz="2000" b="1" dirty="0" smtClean="0"/>
              <a:t>. </a:t>
            </a:r>
            <a:r>
              <a:rPr lang="he-IL" sz="2000" dirty="0" smtClean="0"/>
              <a:t>זכותו של הציבור לקבל את המידע שכלי התקשורת מפרסמים מבלי שרשויות השלטון ימנעו זאת וזכותו של כל פרט </a:t>
            </a:r>
            <a:r>
              <a:rPr lang="he-IL" sz="2000" b="1" dirty="0" smtClean="0"/>
              <a:t>להיות חשוף למידע </a:t>
            </a:r>
            <a:r>
              <a:rPr lang="he-IL" sz="2000" dirty="0" smtClean="0"/>
              <a:t>שיאפשר לו </a:t>
            </a:r>
            <a:r>
              <a:rPr lang="he-IL" sz="2000" b="1" dirty="0" smtClean="0"/>
              <a:t>לגבש לעצמו עמדה </a:t>
            </a:r>
            <a:r>
              <a:rPr lang="he-IL" sz="2000" dirty="0" smtClean="0"/>
              <a:t>בכל עניין.</a:t>
            </a:r>
          </a:p>
          <a:p>
            <a:pPr>
              <a:lnSpc>
                <a:spcPct val="170000"/>
              </a:lnSpc>
            </a:pPr>
            <a:r>
              <a:rPr lang="he-IL" sz="2000" dirty="0" smtClean="0"/>
              <a:t>חופש </a:t>
            </a:r>
            <a:r>
              <a:rPr lang="he-IL" sz="2000" dirty="0"/>
              <a:t>המידע - זכותו של הפרט לדרוש מידע ולקבל מידע מרשויות השלטון, על מנת שיוכל לגבש את עמדותיו, </a:t>
            </a:r>
            <a:r>
              <a:rPr lang="he-IL" sz="2000" dirty="0" smtClean="0"/>
              <a:t>כולל נושאים </a:t>
            </a:r>
            <a:r>
              <a:rPr lang="he-IL" sz="2000" dirty="0"/>
              <a:t>הקשורים </a:t>
            </a:r>
            <a:endParaRPr lang="he-IL" sz="2000" dirty="0" smtClean="0"/>
          </a:p>
          <a:p>
            <a:pPr>
              <a:lnSpc>
                <a:spcPct val="170000"/>
              </a:lnSpc>
            </a:pPr>
            <a:r>
              <a:rPr lang="he-IL" sz="2000" dirty="0" smtClean="0"/>
              <a:t>להתנהלות </a:t>
            </a:r>
            <a:r>
              <a:rPr lang="he-IL" sz="2000" dirty="0"/>
              <a:t>המדינה ופעולות השלטון. בין היתר </a:t>
            </a:r>
            <a:endParaRPr lang="he-IL" sz="2000" dirty="0" smtClean="0"/>
          </a:p>
          <a:p>
            <a:pPr>
              <a:lnSpc>
                <a:spcPct val="170000"/>
              </a:lnSpc>
            </a:pPr>
            <a:r>
              <a:rPr lang="he-IL" sz="2000" dirty="0" smtClean="0"/>
              <a:t>מאפשר </a:t>
            </a:r>
            <a:r>
              <a:rPr lang="he-IL" sz="2000" dirty="0"/>
              <a:t>המידע לציבור לבקר את השלטון ולפקח </a:t>
            </a:r>
            <a:r>
              <a:rPr lang="he-IL" sz="2000" dirty="0" smtClean="0"/>
              <a:t>עליו,</a:t>
            </a:r>
          </a:p>
          <a:p>
            <a:pPr>
              <a:lnSpc>
                <a:spcPct val="170000"/>
              </a:lnSpc>
            </a:pPr>
            <a:r>
              <a:rPr lang="he-IL" sz="2000" dirty="0" smtClean="0"/>
              <a:t>להביע </a:t>
            </a:r>
            <a:r>
              <a:rPr lang="he-IL" sz="2000" dirty="0"/>
              <a:t>תמיכה במעשיו או להתנגד להם. </a:t>
            </a:r>
            <a:endParaRPr lang="he-IL" sz="2000" dirty="0" smtClean="0"/>
          </a:p>
          <a:p>
            <a:pPr>
              <a:lnSpc>
                <a:spcPct val="170000"/>
              </a:lnSpc>
            </a:pPr>
            <a:r>
              <a:rPr lang="he-IL" sz="2000" dirty="0" smtClean="0"/>
              <a:t>מכאן</a:t>
            </a:r>
            <a:r>
              <a:rPr lang="he-IL" sz="2000" dirty="0"/>
              <a:t>, ש</a:t>
            </a:r>
            <a:r>
              <a:rPr lang="he-IL" sz="2000" b="1" dirty="0"/>
              <a:t>חלה חובה על המדינה לספק מידע המצוי ברשותה</a:t>
            </a:r>
            <a:r>
              <a:rPr lang="he-IL" sz="2000" b="1" dirty="0" smtClean="0"/>
              <a:t>.</a:t>
            </a:r>
          </a:p>
          <a:p>
            <a:pPr>
              <a:lnSpc>
                <a:spcPct val="170000"/>
              </a:lnSpc>
            </a:pPr>
            <a:endParaRPr lang="he-IL"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501008"/>
            <a:ext cx="2880320" cy="222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229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404664"/>
            <a:ext cx="6552728" cy="520080"/>
          </a:xfrm>
        </p:spPr>
        <p:txBody>
          <a:bodyPr>
            <a:normAutofit fontScale="90000"/>
          </a:bodyPr>
          <a:lstStyle/>
          <a:p>
            <a:endParaRPr lang="he-IL"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908720"/>
            <a:ext cx="6085514" cy="526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4664"/>
            <a:ext cx="58959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635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9632" y="836712"/>
            <a:ext cx="7128792" cy="783740"/>
          </a:xfrm>
        </p:spPr>
        <p:txBody>
          <a:bodyPr>
            <a:normAutofit/>
          </a:bodyPr>
          <a:lstStyle/>
          <a:p>
            <a:pPr algn="ctr"/>
            <a:r>
              <a:rPr lang="he-IL" sz="4400" dirty="0" smtClean="0"/>
              <a:t>שאלות </a:t>
            </a:r>
            <a:r>
              <a:rPr lang="he-IL" sz="4400" dirty="0" err="1" smtClean="0"/>
              <a:t>תירגול</a:t>
            </a:r>
            <a:r>
              <a:rPr lang="he-IL" sz="4400" dirty="0" smtClean="0"/>
              <a:t> מבחינות בגרות</a:t>
            </a:r>
            <a:endParaRPr lang="he-IL" sz="4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5410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84984"/>
            <a:ext cx="540486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920" y="4725144"/>
            <a:ext cx="5480545" cy="127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240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620688"/>
            <a:ext cx="8291264" cy="794352"/>
          </a:xfrm>
        </p:spPr>
        <p:txBody>
          <a:bodyPr>
            <a:normAutofit fontScale="90000"/>
          </a:bodyPr>
          <a:lstStyle/>
          <a:p>
            <a:pPr algn="r"/>
            <a:r>
              <a:rPr lang="he-IL" dirty="0" smtClean="0"/>
              <a:t>מהי תקשורת המונים</a:t>
            </a:r>
            <a:endParaRPr lang="he-IL" dirty="0"/>
          </a:p>
        </p:txBody>
      </p:sp>
      <p:sp>
        <p:nvSpPr>
          <p:cNvPr id="3" name="מציין מיקום תוכן 2"/>
          <p:cNvSpPr>
            <a:spLocks noGrp="1"/>
          </p:cNvSpPr>
          <p:nvPr>
            <p:ph idx="1"/>
          </p:nvPr>
        </p:nvSpPr>
        <p:spPr>
          <a:xfrm>
            <a:off x="683568" y="1556792"/>
            <a:ext cx="8075240" cy="4464496"/>
          </a:xfrm>
        </p:spPr>
        <p:txBody>
          <a:bodyPr/>
          <a:lstStyle/>
          <a:p>
            <a:r>
              <a:rPr lang="he-IL" b="1" dirty="0"/>
              <a:t>תקשורת </a:t>
            </a:r>
            <a:r>
              <a:rPr lang="he-IL" dirty="0"/>
              <a:t>היא תהליך שבאמצעותו נערכים חילופי מידע בין פרטים. </a:t>
            </a:r>
            <a:endParaRPr lang="he-IL" dirty="0" smtClean="0"/>
          </a:p>
          <a:p>
            <a:r>
              <a:rPr lang="he-IL" dirty="0" smtClean="0"/>
              <a:t>ב</a:t>
            </a:r>
            <a:r>
              <a:rPr lang="he-IL" b="1" dirty="0" smtClean="0"/>
              <a:t>תקשורת המונים </a:t>
            </a:r>
            <a:r>
              <a:rPr lang="he-IL" dirty="0"/>
              <a:t>מועבר </a:t>
            </a:r>
            <a:r>
              <a:rPr lang="he-IL" dirty="0" smtClean="0"/>
              <a:t>מידע:</a:t>
            </a:r>
          </a:p>
          <a:p>
            <a:r>
              <a:rPr lang="he-IL" dirty="0" smtClean="0"/>
              <a:t> </a:t>
            </a:r>
            <a:r>
              <a:rPr lang="he-IL" dirty="0"/>
              <a:t>לציבור רחב, </a:t>
            </a:r>
            <a:endParaRPr lang="he-IL" dirty="0" smtClean="0"/>
          </a:p>
          <a:p>
            <a:r>
              <a:rPr lang="he-IL" dirty="0" smtClean="0"/>
              <a:t>במהירות </a:t>
            </a:r>
            <a:r>
              <a:rPr lang="he-IL" dirty="0"/>
              <a:t>ובצורה פומבית</a:t>
            </a:r>
            <a:r>
              <a:rPr lang="he-IL" dirty="0" smtClean="0"/>
              <a:t>.</a:t>
            </a:r>
          </a:p>
          <a:p>
            <a:r>
              <a:rPr lang="he-IL" dirty="0" smtClean="0"/>
              <a:t>שימוש </a:t>
            </a:r>
            <a:r>
              <a:rPr lang="he-IL" dirty="0"/>
              <a:t>גובר </a:t>
            </a:r>
            <a:r>
              <a:rPr lang="he-IL" dirty="0" smtClean="0"/>
              <a:t>בטכנולוגיה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789040"/>
            <a:ext cx="22860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46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476672"/>
            <a:ext cx="6840760" cy="648072"/>
          </a:xfrm>
        </p:spPr>
        <p:txBody>
          <a:bodyPr>
            <a:normAutofit fontScale="90000"/>
          </a:bodyPr>
          <a:lstStyle/>
          <a:p>
            <a:pPr algn="r"/>
            <a:r>
              <a:rPr lang="he-IL" dirty="0" smtClean="0"/>
              <a:t>* מאפייני תקשורת המונים *</a:t>
            </a:r>
            <a:endParaRPr lang="he-IL" dirty="0"/>
          </a:p>
        </p:txBody>
      </p:sp>
      <p:sp>
        <p:nvSpPr>
          <p:cNvPr id="3" name="מציין מיקום תוכן 2"/>
          <p:cNvSpPr>
            <a:spLocks noGrp="1"/>
          </p:cNvSpPr>
          <p:nvPr>
            <p:ph idx="1"/>
          </p:nvPr>
        </p:nvSpPr>
        <p:spPr>
          <a:xfrm>
            <a:off x="683568" y="1268760"/>
            <a:ext cx="8136904" cy="4752528"/>
          </a:xfrm>
        </p:spPr>
        <p:txBody>
          <a:bodyPr/>
          <a:lstStyle/>
          <a:p>
            <a:r>
              <a:rPr lang="he-IL" b="1" dirty="0"/>
              <a:t>מאפייניה של תקשורת המונים</a:t>
            </a:r>
          </a:p>
          <a:p>
            <a:r>
              <a:rPr lang="he-IL" dirty="0"/>
              <a:t>1 . פונה אל קהל רחב והטרוגני בו-זמנית.</a:t>
            </a:r>
          </a:p>
          <a:p>
            <a:r>
              <a:rPr lang="he-IL" dirty="0"/>
              <a:t>2 . פומבית וגלויה. קשה להגביל את סוג הנמענים או את מספרם.</a:t>
            </a:r>
          </a:p>
          <a:p>
            <a:r>
              <a:rPr lang="he-IL" dirty="0"/>
              <a:t>3 . אין קִרבה פיזית בין הקהל לבין מעביר המסר, ובדרך כלל אין גם היכרות</a:t>
            </a:r>
          </a:p>
          <a:p>
            <a:r>
              <a:rPr lang="he-IL" dirty="0"/>
              <a:t>אישית ביניהם.</a:t>
            </a:r>
          </a:p>
          <a:p>
            <a:r>
              <a:rPr lang="he-IL" dirty="0"/>
              <a:t>4 . המסר מועבר זמן קצר לאחר האירוע, ולכן הוא אקטואלי.</a:t>
            </a:r>
          </a:p>
          <a:p>
            <a:r>
              <a:rPr lang="he-IL" dirty="0"/>
              <a:t>5 . מועברים מסרים רבים, מהירים, קצרים וקליטים.</a:t>
            </a:r>
          </a:p>
          <a:p>
            <a:r>
              <a:rPr lang="he-IL" dirty="0"/>
              <a:t>6 . תקשורת המונים מתקיימת באמצעות כלי תקשורת שונים: עיתונות </a:t>
            </a:r>
            <a:r>
              <a:rPr lang="he-IL" smtClean="0"/>
              <a:t>כתובה,רדיו</a:t>
            </a:r>
            <a:r>
              <a:rPr lang="he-IL" dirty="0"/>
              <a:t>, טלוויזיה, אתרי אינטרנט ורשתות חברתיות</a:t>
            </a:r>
          </a:p>
        </p:txBody>
      </p:sp>
    </p:spTree>
    <p:extLst>
      <p:ext uri="{BB962C8B-B14F-4D97-AF65-F5344CB8AC3E}">
        <p14:creationId xmlns:p14="http://schemas.microsoft.com/office/powerpoint/2010/main" val="242833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75656" y="692696"/>
            <a:ext cx="6984776" cy="720080"/>
          </a:xfrm>
        </p:spPr>
        <p:txBody>
          <a:bodyPr>
            <a:noAutofit/>
          </a:bodyPr>
          <a:lstStyle/>
          <a:p>
            <a:pPr algn="r">
              <a:lnSpc>
                <a:spcPct val="150000"/>
              </a:lnSpc>
            </a:pPr>
            <a:r>
              <a:rPr lang="he-IL" sz="3600" dirty="0" smtClean="0"/>
              <a:t>מקורות המידע של התקשורת</a:t>
            </a:r>
            <a:br>
              <a:rPr lang="he-IL" sz="3600" dirty="0" smtClean="0"/>
            </a:br>
            <a:r>
              <a:rPr lang="he-IL" sz="2000" dirty="0"/>
              <a:t>אנשי תקשורת מגיעים למידע במגוון דרכים, רשמיות ובלתי רשמיות.</a:t>
            </a:r>
            <a:endParaRPr lang="he-IL" sz="3600" dirty="0"/>
          </a:p>
        </p:txBody>
      </p:sp>
      <p:sp>
        <p:nvSpPr>
          <p:cNvPr id="3" name="מציין מיקום תוכן 2"/>
          <p:cNvSpPr>
            <a:spLocks noGrp="1"/>
          </p:cNvSpPr>
          <p:nvPr>
            <p:ph idx="1"/>
          </p:nvPr>
        </p:nvSpPr>
        <p:spPr>
          <a:xfrm>
            <a:off x="899592" y="1484784"/>
            <a:ext cx="7992888" cy="4784154"/>
          </a:xfrm>
        </p:spPr>
        <p:txBody>
          <a:bodyPr>
            <a:normAutofit lnSpcReduction="10000"/>
          </a:bodyPr>
          <a:lstStyle/>
          <a:p>
            <a:r>
              <a:rPr lang="he-IL" dirty="0"/>
              <a:t>1. מהממסד הפוליטי:</a:t>
            </a:r>
          </a:p>
          <a:p>
            <a:r>
              <a:rPr lang="he-IL" dirty="0"/>
              <a:t>•על ידי מנגנונים של </a:t>
            </a:r>
            <a:r>
              <a:rPr lang="he-IL" b="1" dirty="0"/>
              <a:t>דוברוּת ויחסי ציבור: </a:t>
            </a:r>
            <a:r>
              <a:rPr lang="he-IL" dirty="0"/>
              <a:t>כמעט כל פוליטיקאי, </a:t>
            </a:r>
            <a:r>
              <a:rPr lang="he-IL" dirty="0" smtClean="0"/>
              <a:t>מוסד פוליטי </a:t>
            </a:r>
            <a:r>
              <a:rPr lang="he-IL" dirty="0"/>
              <a:t>ומוסד ממשלתי מחזיק מערך דוברות ויחסי ציבור, </a:t>
            </a:r>
            <a:r>
              <a:rPr lang="he-IL" dirty="0" smtClean="0"/>
              <a:t>המספק חומרים </a:t>
            </a:r>
            <a:r>
              <a:rPr lang="he-IL" dirty="0"/>
              <a:t>כתובים, מארגן מסיבות עיתונאים, מתאם ראיונות אישיים </a:t>
            </a:r>
            <a:r>
              <a:rPr lang="he-IL" dirty="0" smtClean="0"/>
              <a:t>ומוציא הודעות </a:t>
            </a:r>
            <a:r>
              <a:rPr lang="he-IL" dirty="0"/>
              <a:t>לעיתונות מטעם הגוף או האדם אותו הוא מייצג</a:t>
            </a:r>
            <a:r>
              <a:rPr lang="he-IL" dirty="0" smtClean="0"/>
              <a:t>.</a:t>
            </a:r>
          </a:p>
          <a:p>
            <a:pPr marL="0" indent="0">
              <a:buNone/>
            </a:pPr>
            <a:endParaRPr lang="he-IL" dirty="0" smtClean="0"/>
          </a:p>
          <a:p>
            <a:pPr marL="0" indent="0">
              <a:buNone/>
            </a:pPr>
            <a:endParaRPr lang="he-IL" dirty="0"/>
          </a:p>
          <a:p>
            <a:r>
              <a:rPr lang="he-IL" dirty="0" smtClean="0"/>
              <a:t>•</a:t>
            </a:r>
            <a:r>
              <a:rPr lang="he-IL" dirty="0"/>
              <a:t>על ידי </a:t>
            </a:r>
            <a:r>
              <a:rPr lang="he-IL" b="1" dirty="0"/>
              <a:t>הדלפות </a:t>
            </a:r>
            <a:r>
              <a:rPr lang="he-IL" dirty="0"/>
              <a:t>מצד קובעי מדיניות ועובדי ציבור</a:t>
            </a:r>
            <a:r>
              <a:rPr lang="he-IL" dirty="0" smtClean="0"/>
              <a:t>.</a:t>
            </a:r>
          </a:p>
          <a:p>
            <a:r>
              <a:rPr lang="he-IL" dirty="0" smtClean="0"/>
              <a:t> </a:t>
            </a:r>
            <a:r>
              <a:rPr lang="he-IL" dirty="0"/>
              <a:t>הדלפות עשויות </a:t>
            </a:r>
            <a:r>
              <a:rPr lang="he-IL" dirty="0" smtClean="0"/>
              <a:t>לשמש כ"בלון </a:t>
            </a:r>
            <a:r>
              <a:rPr lang="he-IL" dirty="0"/>
              <a:t>ניסוי", כדי לבדוק </a:t>
            </a:r>
            <a:endParaRPr lang="he-IL" dirty="0" smtClean="0"/>
          </a:p>
          <a:p>
            <a:r>
              <a:rPr lang="he-IL" dirty="0" smtClean="0"/>
              <a:t>את </a:t>
            </a:r>
            <a:r>
              <a:rPr lang="he-IL" dirty="0"/>
              <a:t>תגובת הציבור למדיניות מסוימת </a:t>
            </a:r>
            <a:r>
              <a:rPr lang="he-IL" dirty="0" smtClean="0"/>
              <a:t>טרם החלתה</a:t>
            </a:r>
            <a:r>
              <a:rPr lang="he-IL" dirty="0"/>
              <a:t>, </a:t>
            </a:r>
            <a:endParaRPr lang="he-IL" dirty="0" smtClean="0"/>
          </a:p>
          <a:p>
            <a:r>
              <a:rPr lang="he-IL" dirty="0" smtClean="0"/>
              <a:t>ועשויות </a:t>
            </a:r>
            <a:r>
              <a:rPr lang="he-IL" dirty="0"/>
              <a:t>לשמש גם כדי לקדם רעיון או כדי לסכלו </a:t>
            </a:r>
            <a:endParaRPr lang="he-IL" dirty="0" smtClean="0"/>
          </a:p>
          <a:p>
            <a:r>
              <a:rPr lang="he-IL" dirty="0" smtClean="0"/>
              <a:t>בעודו באיבה</a:t>
            </a: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573016"/>
            <a:ext cx="5647417" cy="96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96991"/>
            <a:ext cx="2664296" cy="191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63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71600" y="692696"/>
            <a:ext cx="7632848" cy="5616624"/>
          </a:xfrm>
        </p:spPr>
        <p:txBody>
          <a:bodyPr>
            <a:normAutofit/>
          </a:bodyPr>
          <a:lstStyle/>
          <a:p>
            <a:r>
              <a:rPr lang="he-IL" dirty="0"/>
              <a:t>. אזרחים או עובדי מדינה: שנחשפו באקראי או במסגרת עבודתם למידע</a:t>
            </a:r>
          </a:p>
          <a:p>
            <a:r>
              <a:rPr lang="he-IL" dirty="0"/>
              <a:t>בעל ערך ציבורי רב, ומשתפים בו את הציבור.</a:t>
            </a:r>
          </a:p>
          <a:p>
            <a:r>
              <a:rPr lang="he-IL" dirty="0"/>
              <a:t>3 . דיווחים מהשטח: אזרחים מעבירים מידע במהירות באמצעות מכשירים</a:t>
            </a:r>
          </a:p>
          <a:p>
            <a:r>
              <a:rPr lang="he-IL" dirty="0"/>
              <a:t>סלולריים ורשתות חברתיות, ועיתונאים שואבים מהם מידע.</a:t>
            </a:r>
          </a:p>
          <a:p>
            <a:r>
              <a:rPr lang="he-IL" dirty="0"/>
              <a:t>4 . המגזר הפרטי: גורמים פרטיים, כגון חברות, בתי עסק, בנקים ואנשי עסקים,</a:t>
            </a:r>
          </a:p>
          <a:p>
            <a:r>
              <a:rPr lang="he-IL" dirty="0"/>
              <a:t>מקיימים קשרים ענפים עם </a:t>
            </a:r>
            <a:r>
              <a:rPr lang="he-IL" dirty="0" smtClean="0"/>
              <a:t>התקשורת</a:t>
            </a:r>
          </a:p>
          <a:p>
            <a:pPr marL="0" indent="0">
              <a:buNone/>
            </a:pPr>
            <a:r>
              <a:rPr lang="he-IL" dirty="0" smtClean="0"/>
              <a:t> </a:t>
            </a:r>
            <a:r>
              <a:rPr lang="he-IL" dirty="0"/>
              <a:t>באמצעות דוברים, יועצי תקשורת ולוביסטים</a:t>
            </a:r>
            <a:r>
              <a:rPr lang="he-IL" dirty="0" smtClean="0"/>
              <a:t>.</a:t>
            </a:r>
          </a:p>
          <a:p>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41019"/>
            <a:ext cx="3441478" cy="211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398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404664"/>
            <a:ext cx="6768752" cy="664096"/>
          </a:xfrm>
        </p:spPr>
        <p:txBody>
          <a:bodyPr>
            <a:noAutofit/>
          </a:bodyPr>
          <a:lstStyle/>
          <a:p>
            <a:pPr algn="r"/>
            <a:r>
              <a:rPr lang="he-IL" sz="3200" dirty="0" smtClean="0"/>
              <a:t>תפקידי התקשורת בחברה דמוקרטית</a:t>
            </a:r>
            <a:endParaRPr lang="he-IL" sz="3200" dirty="0"/>
          </a:p>
        </p:txBody>
      </p:sp>
      <p:sp>
        <p:nvSpPr>
          <p:cNvPr id="3" name="מציין מיקום תוכן 2"/>
          <p:cNvSpPr>
            <a:spLocks noGrp="1"/>
          </p:cNvSpPr>
          <p:nvPr>
            <p:ph idx="1"/>
          </p:nvPr>
        </p:nvSpPr>
        <p:spPr>
          <a:xfrm>
            <a:off x="827584" y="1268760"/>
            <a:ext cx="7704856" cy="4894312"/>
          </a:xfrm>
        </p:spPr>
        <p:txBody>
          <a:bodyPr>
            <a:normAutofit/>
          </a:bodyPr>
          <a:lstStyle/>
          <a:p>
            <a:r>
              <a:rPr lang="he-IL" dirty="0"/>
              <a:t>1 .</a:t>
            </a:r>
            <a:r>
              <a:rPr lang="he-IL" b="1" dirty="0"/>
              <a:t> דיווח - </a:t>
            </a:r>
            <a:r>
              <a:rPr lang="he-IL" dirty="0"/>
              <a:t>איסוף והפצת מידע בעל ערך ציבורי על </a:t>
            </a:r>
            <a:r>
              <a:rPr lang="he-IL" dirty="0" smtClean="0"/>
              <a:t>אירועים, אישים </a:t>
            </a:r>
            <a:r>
              <a:rPr lang="he-IL" dirty="0"/>
              <a:t>ותהליכים בארץ ובעולם. המידע מאפשר </a:t>
            </a:r>
            <a:r>
              <a:rPr lang="he-IL" dirty="0" smtClean="0"/>
              <a:t>לציבור לצייר </a:t>
            </a:r>
            <a:r>
              <a:rPr lang="he-IL" dirty="0"/>
              <a:t>תמונה ולגבש עמדה על הנעשה בארץ ובעולם.</a:t>
            </a:r>
          </a:p>
          <a:p>
            <a:r>
              <a:rPr lang="he-IL" dirty="0"/>
              <a:t>2. </a:t>
            </a:r>
            <a:r>
              <a:rPr lang="he-IL" b="1" dirty="0"/>
              <a:t>פרשנות</a:t>
            </a:r>
            <a:r>
              <a:rPr lang="he-IL" dirty="0"/>
              <a:t> - מתן הסברים על האירועים ויצירת הקשרים בינם לבין אירועים דומים.</a:t>
            </a:r>
          </a:p>
          <a:p>
            <a:r>
              <a:rPr lang="he-IL" dirty="0"/>
              <a:t>3. </a:t>
            </a:r>
            <a:r>
              <a:rPr lang="he-IL" b="1" dirty="0"/>
              <a:t>פיקוח וביקורת על השלטון - </a:t>
            </a:r>
            <a:r>
              <a:rPr lang="he-IL" dirty="0"/>
              <a:t>התקשורת משמשת במה לביקורת על בעלי תפקידים, ומכונה גם "כלב </a:t>
            </a:r>
            <a:r>
              <a:rPr lang="he-IL" dirty="0" smtClean="0"/>
              <a:t>השמירה של </a:t>
            </a:r>
            <a:r>
              <a:rPr lang="he-IL" dirty="0"/>
              <a:t>הדמוקרטיה". בכך היא מהווה גוף ביקורת בלתי פורמלי על פוליטיקאים, אישים בעלי עוצמה ורשויות השלטון.</a:t>
            </a:r>
          </a:p>
          <a:p>
            <a:r>
              <a:rPr lang="he-IL" dirty="0"/>
              <a:t>4. </a:t>
            </a:r>
            <a:r>
              <a:rPr lang="he-IL" b="1" dirty="0"/>
              <a:t>תיווך בין הפוליטיקאים לציבור - </a:t>
            </a:r>
            <a:r>
              <a:rPr lang="he-IL" dirty="0"/>
              <a:t>הפוליטיקאים מנצלים את התקשורת כמקור מידע, ככלי להעברת </a:t>
            </a:r>
            <a:r>
              <a:rPr lang="he-IL" dirty="0" smtClean="0"/>
              <a:t>המסרים שלהם </a:t>
            </a:r>
            <a:r>
              <a:rPr lang="he-IL" dirty="0"/>
              <a:t>ולחשיפה ציבורית, וגם כדי ללמוד על דעת הקהל ועל מהלכים של יריבים.</a:t>
            </a:r>
          </a:p>
        </p:txBody>
      </p:sp>
    </p:spTree>
    <p:extLst>
      <p:ext uri="{BB962C8B-B14F-4D97-AF65-F5344CB8AC3E}">
        <p14:creationId xmlns:p14="http://schemas.microsoft.com/office/powerpoint/2010/main" val="3945703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685800"/>
            <a:ext cx="7482408" cy="5263480"/>
          </a:xfrm>
        </p:spPr>
        <p:txBody>
          <a:bodyPr>
            <a:noAutofit/>
          </a:bodyPr>
          <a:lstStyle/>
          <a:p>
            <a:pPr>
              <a:lnSpc>
                <a:spcPct val="150000"/>
              </a:lnSpc>
            </a:pPr>
            <a:r>
              <a:rPr lang="he-IL" dirty="0"/>
              <a:t>5. </a:t>
            </a:r>
            <a:r>
              <a:rPr lang="he-IL" b="1" dirty="0"/>
              <a:t>במה למגוון דעות </a:t>
            </a:r>
            <a:r>
              <a:rPr lang="he-IL" dirty="0"/>
              <a:t>- כלי התקשורת במדינה דמוקרטית תורמים </a:t>
            </a:r>
            <a:r>
              <a:rPr lang="he-IL" dirty="0" smtClean="0"/>
              <a:t>לפיזור הכוח </a:t>
            </a:r>
            <a:r>
              <a:rPr lang="he-IL" dirty="0"/>
              <a:t>בחברה, בכך שהם מעניקים אפשרות ביטוי ולגיטימציה </a:t>
            </a:r>
            <a:r>
              <a:rPr lang="he-IL" dirty="0" smtClean="0"/>
              <a:t>לנושאים שונים</a:t>
            </a:r>
            <a:r>
              <a:rPr lang="he-IL" dirty="0"/>
              <a:t>, לדעות שונות ולקבוצות השונות </a:t>
            </a:r>
            <a:r>
              <a:rPr lang="he-IL" dirty="0" smtClean="0"/>
              <a:t>בחברה.</a:t>
            </a:r>
          </a:p>
          <a:p>
            <a:pPr>
              <a:lnSpc>
                <a:spcPct val="150000"/>
              </a:lnSpc>
            </a:pPr>
            <a:r>
              <a:rPr lang="he-IL" dirty="0" smtClean="0"/>
              <a:t>6. </a:t>
            </a:r>
            <a:r>
              <a:rPr lang="he-IL" b="1" dirty="0"/>
              <a:t>תעמולת בחירות </a:t>
            </a:r>
            <a:r>
              <a:rPr lang="he-IL" dirty="0"/>
              <a:t>- התקשורת מספקת לקראת בחירות במה </a:t>
            </a:r>
            <a:r>
              <a:rPr lang="he-IL" dirty="0" smtClean="0"/>
              <a:t>להעברת מסרים </a:t>
            </a:r>
            <a:r>
              <a:rPr lang="he-IL" dirty="0"/>
              <a:t>למצביעים, ומחזקת בכך את ההליכים הדמוקרטיים.</a:t>
            </a:r>
          </a:p>
          <a:p>
            <a:pPr marL="0" indent="0">
              <a:lnSpc>
                <a:spcPct val="150000"/>
              </a:lnSpc>
              <a:buNone/>
            </a:pPr>
            <a:endParaRPr lang="he-IL" dirty="0"/>
          </a:p>
        </p:txBody>
      </p:sp>
    </p:spTree>
    <p:extLst>
      <p:ext uri="{BB962C8B-B14F-4D97-AF65-F5344CB8AC3E}">
        <p14:creationId xmlns:p14="http://schemas.microsoft.com/office/powerpoint/2010/main" val="2018100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1652</TotalTime>
  <Words>2298</Words>
  <Application>Microsoft Office PowerPoint</Application>
  <PresentationFormat>‫הצגה על המסך (4:3)</PresentationFormat>
  <Paragraphs>128</Paragraphs>
  <Slides>31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NewsPrint</vt:lpstr>
      <vt:lpstr>תקשורת ופוליטיקה בישראל</vt:lpstr>
      <vt:lpstr>מהי חשיבותם של חופש הביטוי,  זכות הציבור לדעת וחופש המידע לקיומה של תקשורת חופשית?</vt:lpstr>
      <vt:lpstr>חופש המידע וזכות הציבור לדעת</vt:lpstr>
      <vt:lpstr>מהי תקשורת המונים</vt:lpstr>
      <vt:lpstr>* מאפייני תקשורת המונים *</vt:lpstr>
      <vt:lpstr>מקורות המידע של התקשורת אנשי תקשורת מגיעים למידע במגוון דרכים, רשמיות ובלתי רשמיות.</vt:lpstr>
      <vt:lpstr>מצגת של PowerPoint</vt:lpstr>
      <vt:lpstr>תפקידי התקשורת בחברה דמוקרטית</vt:lpstr>
      <vt:lpstr>מצגת של PowerPoint</vt:lpstr>
      <vt:lpstr>מצגת של PowerPoint</vt:lpstr>
      <vt:lpstr>מהו תפקיד התקשורת המתבטא בקטע זה?</vt:lpstr>
      <vt:lpstr>מהו תפקיד התקשורת המתבטא בקטע זה?</vt:lpstr>
      <vt:lpstr>מהו תפקיד התקשורת המתבטא בקטע זה?</vt:lpstr>
      <vt:lpstr>מצגת של PowerPoint</vt:lpstr>
      <vt:lpstr>מהו תפקיד התקשורת המתבטא בקטע זה?</vt:lpstr>
      <vt:lpstr>מצגת של PowerPoint</vt:lpstr>
      <vt:lpstr>שתי תפיסות על תפקיד העיתונות</vt:lpstr>
      <vt:lpstr>עוצמתה של התקשורת</vt:lpstr>
      <vt:lpstr>מַבְנָה את המציאות:</vt:lpstr>
      <vt:lpstr>מצגת של PowerPoint</vt:lpstr>
      <vt:lpstr>מהי חשיבותה של תקשורת חופשית למשטר הדמוקרטי?</vt:lpstr>
      <vt:lpstr>באיזו מידה התקשורת בישראל עצמאית?</vt:lpstr>
      <vt:lpstr>חוקים, אמצעים וגורמים ה מגבילים את התקשורת</vt:lpstr>
      <vt:lpstr>מצגת של PowerPoint</vt:lpstr>
      <vt:lpstr>מצגת של PowerPoint</vt:lpstr>
      <vt:lpstr>מצגת של PowerPoint</vt:lpstr>
      <vt:lpstr>אמצעים המאפשרים את עצמאותה של התקשורת</vt:lpstr>
      <vt:lpstr>מצגת של PowerPoint</vt:lpstr>
      <vt:lpstr>מצגת של PowerPoint</vt:lpstr>
      <vt:lpstr>מצגת של PowerPoint</vt:lpstr>
      <vt:lpstr>שאלות תירגול מבחינות בגרות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תקשורת ופוליטיקה בישראל</dc:title>
  <dc:creator>menachem sela</dc:creator>
  <cp:lastModifiedBy>shoshs</cp:lastModifiedBy>
  <cp:revision>58</cp:revision>
  <dcterms:created xsi:type="dcterms:W3CDTF">2018-02-07T17:15:26Z</dcterms:created>
  <dcterms:modified xsi:type="dcterms:W3CDTF">2018-02-19T07:04:52Z</dcterms:modified>
</cp:coreProperties>
</file>