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סגנון ביניים 2 - הדגשה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ללא סגנון, רשת טבלה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013" autoAdjust="0"/>
    <p:restoredTop sz="94660"/>
  </p:normalViewPr>
  <p:slideViewPr>
    <p:cSldViewPr snapToGrid="0" showGuides="1">
      <p:cViewPr varScale="1">
        <p:scale>
          <a:sx n="78" d="100"/>
          <a:sy n="78" d="100"/>
        </p:scale>
        <p:origin x="600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שקופית כותר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he-IL"/>
              <a:t>לחץ כדי לערוך סגנון כותרת משנה של תבנית בסיס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1499765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ותרת ו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5125125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ציטוט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640374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1285459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כרטיס שם עם ציטו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3082363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נכון או לא נכו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32097116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כותרת וטקסט אנכ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3160008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כותרת אנכית וטקס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8287870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כותרת ותוכ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0987339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כותרת מקטע עליונ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29770463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שני תכנים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18105415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השוואה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9978362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כותרת בלבד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4509351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ריק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3404255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תוכן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1618404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תמונה עם כיתוב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he-IL"/>
              <a:t>לחץ על הסמל כדי להוסיף תמונה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he-IL"/>
              <a:t>לחץ כדי לערוך סגנונות טקסט של תבנית בסיס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he-IL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359588025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he-IL"/>
              <a:t>לחץ כדי לערוך סגנון כותרת של תבנית בסיס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he-IL"/>
              <a:t>לחץ כדי לערוך סגנונות טקסט של תבנית בסיס</a:t>
            </a:r>
          </a:p>
          <a:p>
            <a:pPr lvl="1"/>
            <a:r>
              <a:rPr lang="he-IL"/>
              <a:t>רמה שנייה</a:t>
            </a:r>
          </a:p>
          <a:p>
            <a:pPr lvl="2"/>
            <a:r>
              <a:rPr lang="he-IL"/>
              <a:t>רמה שלישית</a:t>
            </a:r>
          </a:p>
          <a:p>
            <a:pPr lvl="3"/>
            <a:r>
              <a:rPr lang="he-IL"/>
              <a:t>רמה רביעית</a:t>
            </a:r>
          </a:p>
          <a:p>
            <a:pPr lvl="4"/>
            <a:r>
              <a:rPr lang="he-IL"/>
              <a:t>רמה חמישית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89E886-588D-4389-9FB9-2A0CF20F8A57}" type="datetimeFigureOut">
              <a:rPr lang="he-IL" smtClean="0"/>
              <a:t>י"ט/אדר/תש"פ</a:t>
            </a:fld>
            <a:endParaRPr lang="he-I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he-I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79BF1B80-5C8F-4F7C-97FA-3BFF7AB7C38B}" type="slidenum">
              <a:rPr lang="he-IL" smtClean="0"/>
              <a:t>‹#›</a:t>
            </a:fld>
            <a:endParaRPr lang="he-IL"/>
          </a:p>
        </p:txBody>
      </p:sp>
    </p:spTree>
    <p:extLst>
      <p:ext uri="{BB962C8B-B14F-4D97-AF65-F5344CB8AC3E}">
        <p14:creationId xmlns:p14="http://schemas.microsoft.com/office/powerpoint/2010/main" val="22061541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l" defTabSz="457200" rtl="1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rtl="1" eaLnBrk="1" hangingPunct="1">
        <a:defRPr>
          <a:solidFill>
            <a:schemeClr val="tx2"/>
          </a:solidFill>
        </a:defRPr>
      </a:lvl2pPr>
      <a:lvl3pPr rtl="1" eaLnBrk="1" hangingPunct="1">
        <a:defRPr>
          <a:solidFill>
            <a:schemeClr val="tx2"/>
          </a:solidFill>
        </a:defRPr>
      </a:lvl3pPr>
      <a:lvl4pPr rtl="1" eaLnBrk="1" hangingPunct="1">
        <a:defRPr>
          <a:solidFill>
            <a:schemeClr val="tx2"/>
          </a:solidFill>
        </a:defRPr>
      </a:lvl4pPr>
      <a:lvl5pPr rtl="1" eaLnBrk="1" hangingPunct="1">
        <a:defRPr>
          <a:solidFill>
            <a:schemeClr val="tx2"/>
          </a:solidFill>
        </a:defRPr>
      </a:lvl5pPr>
      <a:lvl6pPr rtl="1" eaLnBrk="1" hangingPunct="1">
        <a:defRPr>
          <a:solidFill>
            <a:schemeClr val="tx2"/>
          </a:solidFill>
        </a:defRPr>
      </a:lvl6pPr>
      <a:lvl7pPr rtl="1" eaLnBrk="1" hangingPunct="1">
        <a:defRPr>
          <a:solidFill>
            <a:schemeClr val="tx2"/>
          </a:solidFill>
        </a:defRPr>
      </a:lvl7pPr>
      <a:lvl8pPr rtl="1" eaLnBrk="1" hangingPunct="1">
        <a:defRPr>
          <a:solidFill>
            <a:schemeClr val="tx2"/>
          </a:solidFill>
        </a:defRPr>
      </a:lvl8pPr>
      <a:lvl9pPr rtl="1" eaLnBrk="1" hangingPunct="1">
        <a:defRPr>
          <a:solidFill>
            <a:schemeClr val="tx2"/>
          </a:solidFill>
        </a:defRPr>
      </a:lvl9pPr>
    </p:titleStyle>
    <p:bodyStyle>
      <a:lvl1pPr marL="342900" indent="-3429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r" defTabSz="457200" rtl="1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4572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תיבת טקסט 3">
            <a:extLst>
              <a:ext uri="{FF2B5EF4-FFF2-40B4-BE49-F238E27FC236}">
                <a16:creationId xmlns:a16="http://schemas.microsoft.com/office/drawing/2014/main" xmlns="" id="{95401EE2-7798-4114-A3B8-3199C793FBEE}"/>
              </a:ext>
            </a:extLst>
          </p:cNvPr>
          <p:cNvSpPr txBox="1"/>
          <p:nvPr/>
        </p:nvSpPr>
        <p:spPr>
          <a:xfrm>
            <a:off x="1097280" y="340822"/>
            <a:ext cx="9684327" cy="644791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ctr"/>
            <a:r>
              <a:rPr lang="he-IL" sz="3500" b="1" dirty="0"/>
              <a:t>מקצועות מורחבים ברמת 5 </a:t>
            </a:r>
            <a:r>
              <a:rPr lang="he-IL" sz="3500" b="1" dirty="0" err="1"/>
              <a:t>יח"ל</a:t>
            </a:r>
            <a:r>
              <a:rPr lang="he-IL" sz="3500" b="1" dirty="0"/>
              <a:t> בביה"ס</a:t>
            </a:r>
          </a:p>
          <a:p>
            <a:endParaRPr lang="he-IL" dirty="0"/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/>
              <a:t>כל תלמיד נדרש ללמוד שני מקצועות מורחבים. 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/>
              <a:t>יש לבחור מקצוע מתוך אשכול </a:t>
            </a:r>
            <a:r>
              <a:rPr lang="en-US" dirty="0"/>
              <a:t>I</a:t>
            </a:r>
            <a:r>
              <a:rPr lang="he-IL" dirty="0"/>
              <a:t> ומקצוע נוסף מתוך אשכול </a:t>
            </a:r>
            <a:r>
              <a:rPr lang="en-US" dirty="0"/>
              <a:t>II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endParaRPr lang="he-IL" dirty="0"/>
          </a:p>
          <a:p>
            <a:pPr algn="r" rtl="1"/>
            <a:endParaRPr lang="he-IL" dirty="0"/>
          </a:p>
          <a:p>
            <a:pPr algn="r" rtl="1"/>
            <a:r>
              <a:rPr lang="he-IL" dirty="0"/>
              <a:t>לתשומת לב: 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/>
              <a:t>תלמידי אתגר מחויבים במקצוע מורחב אחד. משובצים במקצוע תיירות ברמת 5 </a:t>
            </a:r>
            <a:r>
              <a:rPr lang="he-IL" dirty="0" err="1"/>
              <a:t>יח"ל</a:t>
            </a:r>
            <a:r>
              <a:rPr lang="he-IL" dirty="0"/>
              <a:t>. 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/>
              <a:t>תלמידי </a:t>
            </a:r>
            <a:r>
              <a:rPr lang="he-IL" dirty="0" err="1"/>
              <a:t>מב"ר</a:t>
            </a:r>
            <a:r>
              <a:rPr lang="he-IL" dirty="0"/>
              <a:t> מחויבים במקצוע מורחב אחד. לבחירתם מתוך אשכול </a:t>
            </a:r>
            <a:r>
              <a:rPr lang="en-US" dirty="0"/>
              <a:t>II</a:t>
            </a:r>
            <a:r>
              <a:rPr lang="he-IL" dirty="0"/>
              <a:t>. </a:t>
            </a:r>
          </a:p>
          <a:p>
            <a:pPr marL="285750" indent="-285750" algn="r" rtl="1">
              <a:buFont typeface="Arial" panose="020B0604020202020204" pitchFamily="34" charset="0"/>
              <a:buChar char="•"/>
            </a:pPr>
            <a:r>
              <a:rPr lang="he-IL" dirty="0"/>
              <a:t>פתיחת קבוצת לימוד בכל מקצוע מורחב מותנית במינימום של מספר תלמידים. </a:t>
            </a:r>
          </a:p>
          <a:p>
            <a:r>
              <a:rPr lang="he-IL" dirty="0"/>
              <a:t> </a:t>
            </a:r>
          </a:p>
        </p:txBody>
      </p:sp>
      <p:graphicFrame>
        <p:nvGraphicFramePr>
          <p:cNvPr id="5" name="טבלה 4">
            <a:extLst>
              <a:ext uri="{FF2B5EF4-FFF2-40B4-BE49-F238E27FC236}">
                <a16:creationId xmlns:a16="http://schemas.microsoft.com/office/drawing/2014/main" xmlns="" id="{38531D55-0C7C-442D-B275-2C503182FBF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750581"/>
              </p:ext>
            </p:extLst>
          </p:nvPr>
        </p:nvGraphicFramePr>
        <p:xfrm>
          <a:off x="2898429" y="1833326"/>
          <a:ext cx="7209847" cy="3228467"/>
        </p:xfrm>
        <a:graphic>
          <a:graphicData uri="http://schemas.openxmlformats.org/drawingml/2006/table">
            <a:tbl>
              <a:tblPr rtl="1" firstRow="1" firstCol="1" bandRow="1">
                <a:tableStyleId>{5940675A-B579-460E-94D1-54222C63F5DA}</a:tableStyleId>
              </a:tblPr>
              <a:tblGrid>
                <a:gridCol w="4281054">
                  <a:extLst>
                    <a:ext uri="{9D8B030D-6E8A-4147-A177-3AD203B41FA5}">
                      <a16:colId xmlns:a16="http://schemas.microsoft.com/office/drawing/2014/main" xmlns="" val="816592736"/>
                    </a:ext>
                  </a:extLst>
                </a:gridCol>
                <a:gridCol w="2928793">
                  <a:extLst>
                    <a:ext uri="{9D8B030D-6E8A-4147-A177-3AD203B41FA5}">
                      <a16:colId xmlns:a16="http://schemas.microsoft.com/office/drawing/2014/main" xmlns="" val="284193858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b="1" dirty="0">
                          <a:effectLst/>
                        </a:rPr>
                        <a:t> אשכול </a:t>
                      </a:r>
                      <a:r>
                        <a:rPr lang="en-US" sz="1800" b="1" dirty="0">
                          <a:effectLst/>
                        </a:rPr>
                        <a:t>I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b="1" dirty="0">
                          <a:effectLst/>
                        </a:rPr>
                        <a:t> אשכול </a:t>
                      </a:r>
                      <a:r>
                        <a:rPr lang="en-US" sz="1800" b="1">
                          <a:effectLst/>
                        </a:rPr>
                        <a:t>II</a:t>
                      </a:r>
                      <a:endParaRPr lang="en-US" sz="18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89451403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הנדסת תוכנה: מדעי המחשב וסייבר / אפליקציות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תקשורת וקולנוע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12813582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מערכות בריאות – רפואה 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גיאוגרפיה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381073882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מוזיקה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פיזיקה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70129398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מדעי החברה: </a:t>
                      </a:r>
                    </a:p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משפטים ופסיכולוגיה / קרימינולוגיה</a:t>
                      </a: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ביולוגיה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81338977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חינוך גופני בהתמחות מדריכי כושר במרחב הפתוח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כימיה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296029829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פיזיקה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צרפתית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198051232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ביולוגיה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r" rtl="1"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he-IL" sz="1800" dirty="0">
                          <a:effectLst/>
                        </a:rPr>
                        <a:t> ערבית 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xmlns="" val="189395426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65129"/>
      </p:ext>
    </p:extLst>
  </p:cSld>
  <p:clrMapOvr>
    <a:masterClrMapping/>
  </p:clrMapOvr>
</p:sld>
</file>

<file path=ppt/theme/theme1.xml><?xml version="1.0" encoding="utf-8"?>
<a:theme xmlns:a="http://schemas.openxmlformats.org/drawingml/2006/main" name="עשן מתפתל">
  <a:themeElements>
    <a:clrScheme name="עשן מתפתל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עשן מתפתל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עשן מתפתל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14</TotalTime>
  <Words>96</Words>
  <Application>Microsoft Office PowerPoint</Application>
  <PresentationFormat>מסך רחב</PresentationFormat>
  <Paragraphs>39</Paragraphs>
  <Slides>1</Slides>
  <Notes>0</Notes>
  <HiddenSlides>0</HiddenSlides>
  <MMClips>0</MMClips>
  <ScaleCrop>false</ScaleCrop>
  <HeadingPairs>
    <vt:vector size="6" baseType="variant">
      <vt:variant>
        <vt:lpstr>גופנים בשימוש</vt:lpstr>
      </vt:variant>
      <vt:variant>
        <vt:i4>5</vt:i4>
      </vt:variant>
      <vt:variant>
        <vt:lpstr>ערכת נושא</vt:lpstr>
      </vt:variant>
      <vt:variant>
        <vt:i4>1</vt:i4>
      </vt:variant>
      <vt:variant>
        <vt:lpstr>כותרות שקופיות</vt:lpstr>
      </vt:variant>
      <vt:variant>
        <vt:i4>1</vt:i4>
      </vt:variant>
    </vt:vector>
  </HeadingPairs>
  <TitlesOfParts>
    <vt:vector size="7" baseType="lpstr">
      <vt:lpstr>Arial</vt:lpstr>
      <vt:lpstr>Calibri</vt:lpstr>
      <vt:lpstr>Century Gothic</vt:lpstr>
      <vt:lpstr>Gisha</vt:lpstr>
      <vt:lpstr>Wingdings 3</vt:lpstr>
      <vt:lpstr>עשן מתפתל</vt:lpstr>
      <vt:lpstr>מצגת של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מצגת של PowerPoint‏</dc:title>
  <dc:creator>User</dc:creator>
  <cp:lastModifiedBy>Anat</cp:lastModifiedBy>
  <cp:revision>4</cp:revision>
  <dcterms:created xsi:type="dcterms:W3CDTF">2020-03-15T20:07:21Z</dcterms:created>
  <dcterms:modified xsi:type="dcterms:W3CDTF">2020-03-15T20:35:29Z</dcterms:modified>
</cp:coreProperties>
</file>